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6"/>
    <p:sldMasterId id="214748366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eph Hadidjoj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935F27-8E96-45D7-9873-057B9CBC964B}">
  <a:tblStyle styleId="{75935F27-8E96-45D7-9873-057B9CBC96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7T02:25:56.361">
    <p:pos x="292" y="566"/>
    <p:text>approx for LP-FT, what about mixmatch?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d9fc01f8a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d9fc01f8a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6759ede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6759ede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6759ede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6759ede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d4c3376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d4c3376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6759ede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6759ede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6759ede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6759ede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6759ede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6759ede0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d4c337604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d4c337604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rgbClr val="595959"/>
              </a:buClr>
              <a:buSzPts val="1400"/>
              <a:buChar char="●"/>
            </a:pPr>
            <a:r>
              <a:rPr lang="en" sz="1400">
                <a:solidFill>
                  <a:srgbClr val="595959"/>
                </a:solidFill>
              </a:rPr>
              <a:t>At the outset, we deliberately worked with a much smaller dataset compared to the one used in the original research paper. Our hope was to achieve similar—or even better—results by applying the methodologies learned in this class, and to take a different approach from the original authors. However, reality quickly set in, and we ran into the limitations of having too little labeled data. Despite this, we remain confident that, with more time, we can still extract more accuracy from our limited dataset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d9fc01f8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d9fc01f8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code for data preprocessing b/c </a:t>
            </a:r>
            <a:r>
              <a:rPr lang="en">
                <a:solidFill>
                  <a:schemeClr val="dk1"/>
                </a:solidFill>
              </a:rPr>
              <a:t>n</a:t>
            </a:r>
            <a:r>
              <a:rPr lang="en">
                <a:solidFill>
                  <a:schemeClr val="dk1"/>
                </a:solidFill>
              </a:rPr>
              <a:t>ot all of the images are of the same size so we’ll have to do some data preprocessing to </a:t>
            </a:r>
            <a:endParaRPr/>
          </a:p>
          <a:p>
            <a:pPr indent="-298450" lvl="0" marL="457200" rtl="0" algn="l">
              <a:spcBef>
                <a:spcPts val="0"/>
              </a:spcBef>
              <a:spcAft>
                <a:spcPts val="0"/>
              </a:spcAft>
              <a:buSzPts val="1100"/>
              <a:buChar char="-"/>
            </a:pPr>
            <a:r>
              <a:rPr lang="en"/>
              <a:t>No code for data scrapping or collection</a:t>
            </a:r>
            <a:endParaRPr/>
          </a:p>
          <a:p>
            <a:pPr indent="-298450" lvl="0" marL="457200" rtl="0" algn="l">
              <a:spcBef>
                <a:spcPts val="0"/>
              </a:spcBef>
              <a:spcAft>
                <a:spcPts val="0"/>
              </a:spcAft>
              <a:buSzPts val="1100"/>
              <a:buChar char="-"/>
            </a:pPr>
            <a:r>
              <a:rPr lang="en"/>
              <a:t>Mentioned about PLAN-STARSS</a:t>
            </a:r>
            <a:endParaRPr/>
          </a:p>
          <a:p>
            <a:pPr indent="-298450" lvl="0" marL="457200" rtl="0" algn="l">
              <a:spcBef>
                <a:spcPts val="0"/>
              </a:spcBef>
              <a:spcAft>
                <a:spcPts val="0"/>
              </a:spcAft>
              <a:buSzPts val="1100"/>
              <a:buChar char="-"/>
            </a:pPr>
            <a:r>
              <a:rPr lang="en"/>
              <a:t>If we go with PLAN-STARSS, no label -&gt; have to find a way to map the label from HASHDB over.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e003db3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e003db3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explain more about mixmatch? Walk us through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d9fc01f8a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d9fc01f8a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6740e1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6740e1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d034ee41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d034ee4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d034ee4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d034ee4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d9fc01f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d9fc01f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contain “everyday objects”, not really astronomy-related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avoid data leakage we have a full </a:t>
            </a:r>
            <a:r>
              <a:rPr lang="en"/>
              <a:t>table</a:t>
            </a:r>
            <a:r>
              <a:rPr lang="en"/>
              <a:t> of all 30000 thousand images with distinct </a:t>
            </a:r>
            <a:r>
              <a:rPr lang="en"/>
              <a:t>celestial</a:t>
            </a:r>
            <a:r>
              <a:rPr lang="en"/>
              <a:t> coordinates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6759ede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6759ede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d9fc01f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d9fc01f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how Original paper did not do any LP or FT - hence our work will be an extension to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6759ede0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6759ede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10" name="Shape 10"/>
        <p:cNvGrpSpPr/>
        <p:nvPr/>
      </p:nvGrpSpPr>
      <p:grpSpPr>
        <a:xfrm>
          <a:off x="0" y="0"/>
          <a:ext cx="0" cy="0"/>
          <a:chOff x="0" y="0"/>
          <a:chExt cx="0" cy="0"/>
        </a:xfrm>
      </p:grpSpPr>
      <p:sp>
        <p:nvSpPr>
          <p:cNvPr id="11" name="Google Shape;11;p2"/>
          <p:cNvSpPr txBox="1"/>
          <p:nvPr>
            <p:ph type="title"/>
          </p:nvPr>
        </p:nvSpPr>
        <p:spPr>
          <a:xfrm>
            <a:off x="464867" y="364075"/>
            <a:ext cx="8204400" cy="464100"/>
          </a:xfrm>
          <a:prstGeom prst="rect">
            <a:avLst/>
          </a:prstGeom>
          <a:noFill/>
          <a:ln>
            <a:noFill/>
          </a:ln>
        </p:spPr>
        <p:txBody>
          <a:bodyPr anchorCtr="0" anchor="t" bIns="34275" lIns="68575" spcFirstLastPara="1" rIns="68575" wrap="square" tIns="34275">
            <a:sp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 name="Google Shape;12;p2"/>
          <p:cNvSpPr txBox="1"/>
          <p:nvPr>
            <p:ph idx="1" type="body"/>
          </p:nvPr>
        </p:nvSpPr>
        <p:spPr>
          <a:xfrm>
            <a:off x="464875" y="898725"/>
            <a:ext cx="8204400" cy="34131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228600" lvl="1" marL="914400" marR="0" algn="l">
              <a:lnSpc>
                <a:spcPct val="90000"/>
              </a:lnSpc>
              <a:spcBef>
                <a:spcPts val="400"/>
              </a:spcBef>
              <a:spcAft>
                <a:spcPts val="0"/>
              </a:spcAft>
              <a:buClr>
                <a:srgbClr val="595959"/>
              </a:buClr>
              <a:buSzPts val="1400"/>
              <a:buNone/>
              <a:defRPr i="0" u="none" cap="none" strike="noStrike">
                <a:solidFill>
                  <a:srgbClr val="595959"/>
                </a:solidFill>
              </a:defRPr>
            </a:lvl2pPr>
            <a:lvl3pPr indent="-228600" lvl="2" marL="1371600" marR="0" algn="l">
              <a:lnSpc>
                <a:spcPct val="90000"/>
              </a:lnSpc>
              <a:spcBef>
                <a:spcPts val="400"/>
              </a:spcBef>
              <a:spcAft>
                <a:spcPts val="0"/>
              </a:spcAft>
              <a:buClr>
                <a:srgbClr val="595959"/>
              </a:buClr>
              <a:buSzPts val="1200"/>
              <a:buNone/>
              <a:defRPr i="0" sz="1200" u="none" cap="none" strike="noStrike">
                <a:solidFill>
                  <a:srgbClr val="595959"/>
                </a:solidFill>
              </a:defRPr>
            </a:lvl3pPr>
            <a:lvl4pPr indent="-228600" lvl="3" marL="1828800" marR="0" algn="l">
              <a:lnSpc>
                <a:spcPct val="90000"/>
              </a:lnSpc>
              <a:spcBef>
                <a:spcPts val="400"/>
              </a:spcBef>
              <a:spcAft>
                <a:spcPts val="0"/>
              </a:spcAft>
              <a:buClr>
                <a:srgbClr val="595959"/>
              </a:buClr>
              <a:buSzPts val="800"/>
              <a:buNone/>
              <a:defRPr i="0" sz="800" u="none" cap="none" strike="noStrike">
                <a:solidFill>
                  <a:srgbClr val="595959"/>
                </a:solidFill>
              </a:defRPr>
            </a:lvl4pPr>
            <a:lvl5pPr indent="-228600" lvl="4" marL="2286000" marR="0" algn="l">
              <a:lnSpc>
                <a:spcPct val="90000"/>
              </a:lnSpc>
              <a:spcBef>
                <a:spcPts val="400"/>
              </a:spcBef>
              <a:spcAft>
                <a:spcPts val="0"/>
              </a:spcAft>
              <a:buClr>
                <a:srgbClr val="595959"/>
              </a:buClr>
              <a:buSzPts val="800"/>
              <a:buNone/>
              <a:defRPr i="0" sz="800" u="none" cap="none" strike="noStrike">
                <a:solidFill>
                  <a:srgbClr val="595959"/>
                </a:solidFill>
              </a:defRPr>
            </a:lvl5pPr>
            <a:lvl6pPr indent="-228600" lvl="5" marL="2743200" marR="0" algn="l">
              <a:lnSpc>
                <a:spcPct val="90000"/>
              </a:lnSpc>
              <a:spcBef>
                <a:spcPts val="400"/>
              </a:spcBef>
              <a:spcAft>
                <a:spcPts val="0"/>
              </a:spcAft>
              <a:buClr>
                <a:srgbClr val="595959"/>
              </a:buClr>
              <a:buSzPts val="800"/>
              <a:buNone/>
              <a:defRPr i="0" sz="800" u="none" cap="none" strike="noStrike">
                <a:solidFill>
                  <a:srgbClr val="595959"/>
                </a:solidFill>
              </a:defRPr>
            </a:lvl6pPr>
            <a:lvl7pPr indent="-228600" lvl="6" marL="3200400" marR="0" algn="l">
              <a:lnSpc>
                <a:spcPct val="90000"/>
              </a:lnSpc>
              <a:spcBef>
                <a:spcPts val="400"/>
              </a:spcBef>
              <a:spcAft>
                <a:spcPts val="0"/>
              </a:spcAft>
              <a:buClr>
                <a:srgbClr val="595959"/>
              </a:buClr>
              <a:buSzPts val="800"/>
              <a:buNone/>
              <a:defRPr i="0" sz="800" u="none" cap="none" strike="noStrike">
                <a:solidFill>
                  <a:srgbClr val="595959"/>
                </a:solidFill>
              </a:defRPr>
            </a:lvl7pPr>
            <a:lvl8pPr indent="-228600" lvl="7" marL="3657600" marR="0" algn="l">
              <a:lnSpc>
                <a:spcPct val="90000"/>
              </a:lnSpc>
              <a:spcBef>
                <a:spcPts val="400"/>
              </a:spcBef>
              <a:spcAft>
                <a:spcPts val="0"/>
              </a:spcAft>
              <a:buClr>
                <a:srgbClr val="595959"/>
              </a:buClr>
              <a:buSzPts val="800"/>
              <a:buNone/>
              <a:defRPr i="0" sz="800" u="none" cap="none" strike="noStrike">
                <a:solidFill>
                  <a:srgbClr val="595959"/>
                </a:solidFill>
              </a:defRPr>
            </a:lvl8pPr>
            <a:lvl9pPr indent="-228600" lvl="8" marL="4114800" marR="0" algn="l">
              <a:lnSpc>
                <a:spcPct val="90000"/>
              </a:lnSpc>
              <a:spcBef>
                <a:spcPts val="400"/>
              </a:spcBef>
              <a:spcAft>
                <a:spcPts val="0"/>
              </a:spcAft>
              <a:buClr>
                <a:srgbClr val="595959"/>
              </a:buClr>
              <a:buSzPts val="800"/>
              <a:buNone/>
              <a:defRPr i="0" sz="800" u="none" cap="none" strike="noStrike">
                <a:solidFill>
                  <a:srgbClr val="59595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Slide">
  <p:cSld name="Bullet Points Slide">
    <p:spTree>
      <p:nvGrpSpPr>
        <p:cNvPr id="47" name="Shape 47"/>
        <p:cNvGrpSpPr/>
        <p:nvPr/>
      </p:nvGrpSpPr>
      <p:grpSpPr>
        <a:xfrm>
          <a:off x="0" y="0"/>
          <a:ext cx="0" cy="0"/>
          <a:chOff x="0" y="0"/>
          <a:chExt cx="0" cy="0"/>
        </a:xfrm>
      </p:grpSpPr>
      <p:sp>
        <p:nvSpPr>
          <p:cNvPr id="48" name="Google Shape;48;p12"/>
          <p:cNvSpPr txBox="1"/>
          <p:nvPr>
            <p:ph type="title"/>
          </p:nvPr>
        </p:nvSpPr>
        <p:spPr>
          <a:xfrm>
            <a:off x="468137" y="366439"/>
            <a:ext cx="3272700" cy="464100"/>
          </a:xfrm>
          <a:prstGeom prst="rect">
            <a:avLst/>
          </a:prstGeom>
          <a:noFill/>
          <a:ln>
            <a:noFill/>
          </a:ln>
        </p:spPr>
        <p:txBody>
          <a:bodyPr anchorCtr="0" anchor="t" bIns="34275" lIns="68575" spcFirstLastPara="1" rIns="68575" wrap="square" tIns="34275">
            <a:sp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9" name="Google Shape;49;p12"/>
          <p:cNvSpPr txBox="1"/>
          <p:nvPr>
            <p:ph idx="1" type="body"/>
          </p:nvPr>
        </p:nvSpPr>
        <p:spPr>
          <a:xfrm>
            <a:off x="468138" y="845023"/>
            <a:ext cx="32727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50" name="Google Shape;50;p12"/>
          <p:cNvSpPr txBox="1"/>
          <p:nvPr>
            <p:ph idx="2" type="body"/>
          </p:nvPr>
        </p:nvSpPr>
        <p:spPr>
          <a:xfrm>
            <a:off x="829550" y="1351691"/>
            <a:ext cx="2705100" cy="3051900"/>
          </a:xfrm>
          <a:prstGeom prst="rect">
            <a:avLst/>
          </a:prstGeom>
          <a:noFill/>
          <a:ln>
            <a:noFill/>
          </a:ln>
        </p:spPr>
        <p:txBody>
          <a:bodyPr anchorCtr="0" anchor="t" bIns="34275" lIns="68575" spcFirstLastPara="1" rIns="68575" wrap="square" tIns="34275">
            <a:noAutofit/>
          </a:bodyPr>
          <a:lstStyle>
            <a:lvl1pPr indent="-355600" lvl="0" marL="457200" marR="0" algn="l">
              <a:lnSpc>
                <a:spcPct val="184615"/>
              </a:lnSpc>
              <a:spcBef>
                <a:spcPts val="0"/>
              </a:spcBef>
              <a:spcAft>
                <a:spcPts val="0"/>
              </a:spcAft>
              <a:buClr>
                <a:srgbClr val="595959"/>
              </a:buClr>
              <a:buSzPts val="2000"/>
              <a:buFont typeface="Arial"/>
              <a:buChar char="•"/>
              <a:defRPr b="1" i="0" sz="2000" u="none" cap="none" strike="noStrike">
                <a:solidFill>
                  <a:srgbClr val="595959"/>
                </a:solidFill>
                <a:latin typeface="Arial"/>
                <a:ea typeface="Arial"/>
                <a:cs typeface="Arial"/>
                <a:sym typeface="Arial"/>
              </a:defRPr>
            </a:lvl1pPr>
            <a:lvl2pPr indent="-355600" lvl="1" marL="914400" marR="0" algn="l">
              <a:lnSpc>
                <a:spcPct val="184615"/>
              </a:lnSpc>
              <a:spcBef>
                <a:spcPts val="0"/>
              </a:spcBef>
              <a:spcAft>
                <a:spcPts val="0"/>
              </a:spcAft>
              <a:buClr>
                <a:srgbClr val="595959"/>
              </a:buClr>
              <a:buSzPts val="2000"/>
              <a:buFont typeface="NTR"/>
              <a:buChar char="-"/>
              <a:defRPr b="0" i="0" sz="2000" u="none" cap="none" strike="noStrike">
                <a:solidFill>
                  <a:srgbClr val="595959"/>
                </a:solidFill>
                <a:latin typeface="Arial"/>
                <a:ea typeface="Arial"/>
                <a:cs typeface="Arial"/>
                <a:sym typeface="Arial"/>
              </a:defRPr>
            </a:lvl2pPr>
            <a:lvl3pPr indent="-342900" lvl="2" marL="1371600" marR="0" algn="l">
              <a:lnSpc>
                <a:spcPct val="200000"/>
              </a:lnSpc>
              <a:spcBef>
                <a:spcPts val="0"/>
              </a:spcBef>
              <a:spcAft>
                <a:spcPts val="0"/>
              </a:spcAft>
              <a:buClr>
                <a:srgbClr val="595959"/>
              </a:buClr>
              <a:buSzPts val="1800"/>
              <a:buFont typeface="NTR"/>
              <a:buChar char="-"/>
              <a:defRPr b="0" i="0" sz="1800" u="none" cap="none" strike="noStrike">
                <a:solidFill>
                  <a:srgbClr val="595959"/>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Charts">
  <p:cSld name="Graphs/Charts">
    <p:spTree>
      <p:nvGrpSpPr>
        <p:cNvPr id="51" name="Shape 51"/>
        <p:cNvGrpSpPr/>
        <p:nvPr/>
      </p:nvGrpSpPr>
      <p:grpSpPr>
        <a:xfrm>
          <a:off x="0" y="0"/>
          <a:ext cx="0" cy="0"/>
          <a:chOff x="0" y="0"/>
          <a:chExt cx="0" cy="0"/>
        </a:xfrm>
      </p:grpSpPr>
      <p:sp>
        <p:nvSpPr>
          <p:cNvPr id="52" name="Google Shape;52;p13"/>
          <p:cNvSpPr txBox="1"/>
          <p:nvPr>
            <p:ph type="title"/>
          </p:nvPr>
        </p:nvSpPr>
        <p:spPr>
          <a:xfrm>
            <a:off x="464024" y="361666"/>
            <a:ext cx="3261900" cy="470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64024" y="838703"/>
            <a:ext cx="32892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lide">
  <p:cSld name="Table Slide">
    <p:spTree>
      <p:nvGrpSpPr>
        <p:cNvPr id="54" name="Shape 54"/>
        <p:cNvGrpSpPr/>
        <p:nvPr/>
      </p:nvGrpSpPr>
      <p:grpSpPr>
        <a:xfrm>
          <a:off x="0" y="0"/>
          <a:ext cx="0" cy="0"/>
          <a:chOff x="0" y="0"/>
          <a:chExt cx="0" cy="0"/>
        </a:xfrm>
      </p:grpSpPr>
      <p:sp>
        <p:nvSpPr>
          <p:cNvPr id="55" name="Google Shape;55;p14"/>
          <p:cNvSpPr txBox="1"/>
          <p:nvPr>
            <p:ph type="title"/>
          </p:nvPr>
        </p:nvSpPr>
        <p:spPr>
          <a:xfrm>
            <a:off x="467436" y="362829"/>
            <a:ext cx="3270600" cy="4662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4"/>
          <p:cNvSpPr txBox="1"/>
          <p:nvPr>
            <p:ph idx="1" type="body"/>
          </p:nvPr>
        </p:nvSpPr>
        <p:spPr>
          <a:xfrm>
            <a:off x="467436" y="829102"/>
            <a:ext cx="31239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Image Slide">
  <p:cSld name="Full Screen Image Slide">
    <p:spTree>
      <p:nvGrpSpPr>
        <p:cNvPr id="57" name="Shape 57"/>
        <p:cNvGrpSpPr/>
        <p:nvPr/>
      </p:nvGrpSpPr>
      <p:grpSpPr>
        <a:xfrm>
          <a:off x="0" y="0"/>
          <a:ext cx="0" cy="0"/>
          <a:chOff x="0" y="0"/>
          <a:chExt cx="0" cy="0"/>
        </a:xfrm>
      </p:grpSpPr>
      <p:sp>
        <p:nvSpPr>
          <p:cNvPr descr="Image placeholder " id="58" name="Google Shape;58;p15"/>
          <p:cNvSpPr/>
          <p:nvPr>
            <p:ph idx="2" type="pic"/>
          </p:nvPr>
        </p:nvSpPr>
        <p:spPr>
          <a:xfrm>
            <a:off x="0" y="0"/>
            <a:ext cx="9144000" cy="4591500"/>
          </a:xfrm>
          <a:prstGeom prst="rect">
            <a:avLst/>
          </a:prstGeom>
          <a:noFill/>
          <a:ln>
            <a:noFill/>
          </a:ln>
        </p:spPr>
      </p:sp>
      <p:sp>
        <p:nvSpPr>
          <p:cNvPr id="59" name="Google Shape;59;p15"/>
          <p:cNvSpPr txBox="1"/>
          <p:nvPr>
            <p:ph idx="1" type="body"/>
          </p:nvPr>
        </p:nvSpPr>
        <p:spPr>
          <a:xfrm>
            <a:off x="7508174" y="0"/>
            <a:ext cx="1635900" cy="736200"/>
          </a:xfrm>
          <a:prstGeom prst="rect">
            <a:avLst/>
          </a:prstGeom>
          <a:solidFill>
            <a:srgbClr val="3172AE"/>
          </a:solid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 Slide">
  <p:cSld name="3 Image Slide">
    <p:spTree>
      <p:nvGrpSpPr>
        <p:cNvPr id="60" name="Shape 60"/>
        <p:cNvGrpSpPr/>
        <p:nvPr/>
      </p:nvGrpSpPr>
      <p:grpSpPr>
        <a:xfrm>
          <a:off x="0" y="0"/>
          <a:ext cx="0" cy="0"/>
          <a:chOff x="0" y="0"/>
          <a:chExt cx="0" cy="0"/>
        </a:xfrm>
      </p:grpSpPr>
      <p:sp>
        <p:nvSpPr>
          <p:cNvPr id="61" name="Google Shape;61;p16"/>
          <p:cNvSpPr/>
          <p:nvPr>
            <p:ph idx="2" type="pic"/>
          </p:nvPr>
        </p:nvSpPr>
        <p:spPr>
          <a:xfrm>
            <a:off x="260810" y="241697"/>
            <a:ext cx="4236300" cy="2157000"/>
          </a:xfrm>
          <a:prstGeom prst="rect">
            <a:avLst/>
          </a:prstGeom>
          <a:noFill/>
          <a:ln>
            <a:noFill/>
          </a:ln>
        </p:spPr>
      </p:sp>
      <p:sp>
        <p:nvSpPr>
          <p:cNvPr id="62" name="Google Shape;62;p16"/>
          <p:cNvSpPr/>
          <p:nvPr>
            <p:ph idx="3" type="pic"/>
          </p:nvPr>
        </p:nvSpPr>
        <p:spPr>
          <a:xfrm>
            <a:off x="260810" y="2601899"/>
            <a:ext cx="4236300" cy="1989300"/>
          </a:xfrm>
          <a:prstGeom prst="rect">
            <a:avLst/>
          </a:prstGeom>
          <a:noFill/>
          <a:ln>
            <a:noFill/>
          </a:ln>
        </p:spPr>
      </p:sp>
      <p:sp>
        <p:nvSpPr>
          <p:cNvPr id="63" name="Google Shape;63;p16"/>
          <p:cNvSpPr/>
          <p:nvPr>
            <p:ph idx="4" type="pic"/>
          </p:nvPr>
        </p:nvSpPr>
        <p:spPr>
          <a:xfrm>
            <a:off x="4647010" y="241697"/>
            <a:ext cx="4128000" cy="4349700"/>
          </a:xfrm>
          <a:prstGeom prst="rect">
            <a:avLst/>
          </a:prstGeom>
          <a:noFill/>
          <a:ln>
            <a:noFill/>
          </a:ln>
        </p:spPr>
      </p:sp>
      <p:sp>
        <p:nvSpPr>
          <p:cNvPr id="64" name="Google Shape;64;p16"/>
          <p:cNvSpPr txBox="1"/>
          <p:nvPr>
            <p:ph idx="1" type="body"/>
          </p:nvPr>
        </p:nvSpPr>
        <p:spPr>
          <a:xfrm>
            <a:off x="7508174" y="0"/>
            <a:ext cx="1635900" cy="736200"/>
          </a:xfrm>
          <a:prstGeom prst="rect">
            <a:avLst/>
          </a:prstGeom>
          <a:solidFill>
            <a:srgbClr val="3172AE"/>
          </a:solid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Slide">
  <p:cSld name="Bullet Points Slide">
    <p:spTree>
      <p:nvGrpSpPr>
        <p:cNvPr id="13" name="Shape 13"/>
        <p:cNvGrpSpPr/>
        <p:nvPr/>
      </p:nvGrpSpPr>
      <p:grpSpPr>
        <a:xfrm>
          <a:off x="0" y="0"/>
          <a:ext cx="0" cy="0"/>
          <a:chOff x="0" y="0"/>
          <a:chExt cx="0" cy="0"/>
        </a:xfrm>
      </p:grpSpPr>
      <p:sp>
        <p:nvSpPr>
          <p:cNvPr id="14" name="Google Shape;14;p3"/>
          <p:cNvSpPr txBox="1"/>
          <p:nvPr>
            <p:ph type="title"/>
          </p:nvPr>
        </p:nvSpPr>
        <p:spPr>
          <a:xfrm>
            <a:off x="468137" y="366439"/>
            <a:ext cx="3272700" cy="464100"/>
          </a:xfrm>
          <a:prstGeom prst="rect">
            <a:avLst/>
          </a:prstGeom>
          <a:noFill/>
          <a:ln>
            <a:noFill/>
          </a:ln>
        </p:spPr>
        <p:txBody>
          <a:bodyPr anchorCtr="0" anchor="t" bIns="34275" lIns="68575" spcFirstLastPara="1" rIns="68575" wrap="square" tIns="34275">
            <a:sp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 name="Google Shape;15;p3"/>
          <p:cNvSpPr txBox="1"/>
          <p:nvPr>
            <p:ph idx="1" type="body"/>
          </p:nvPr>
        </p:nvSpPr>
        <p:spPr>
          <a:xfrm>
            <a:off x="468138" y="845023"/>
            <a:ext cx="32727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6" name="Google Shape;16;p3"/>
          <p:cNvSpPr txBox="1"/>
          <p:nvPr>
            <p:ph idx="2" type="body"/>
          </p:nvPr>
        </p:nvSpPr>
        <p:spPr>
          <a:xfrm>
            <a:off x="829550" y="1351691"/>
            <a:ext cx="2705100" cy="3051900"/>
          </a:xfrm>
          <a:prstGeom prst="rect">
            <a:avLst/>
          </a:prstGeom>
          <a:noFill/>
          <a:ln>
            <a:noFill/>
          </a:ln>
        </p:spPr>
        <p:txBody>
          <a:bodyPr anchorCtr="0" anchor="t" bIns="34275" lIns="68575" spcFirstLastPara="1" rIns="68575" wrap="square" tIns="34275">
            <a:noAutofit/>
          </a:bodyPr>
          <a:lstStyle>
            <a:lvl1pPr indent="-355600" lvl="0" marL="457200" marR="0" algn="l">
              <a:lnSpc>
                <a:spcPct val="184615"/>
              </a:lnSpc>
              <a:spcBef>
                <a:spcPts val="0"/>
              </a:spcBef>
              <a:spcAft>
                <a:spcPts val="0"/>
              </a:spcAft>
              <a:buClr>
                <a:srgbClr val="595959"/>
              </a:buClr>
              <a:buSzPts val="2000"/>
              <a:buFont typeface="Arial"/>
              <a:buChar char="•"/>
              <a:defRPr b="1" i="0" sz="2000" u="none" cap="none" strike="noStrike">
                <a:solidFill>
                  <a:srgbClr val="595959"/>
                </a:solidFill>
                <a:latin typeface="Arial"/>
                <a:ea typeface="Arial"/>
                <a:cs typeface="Arial"/>
                <a:sym typeface="Arial"/>
              </a:defRPr>
            </a:lvl1pPr>
            <a:lvl2pPr indent="-355600" lvl="1" marL="914400" marR="0" algn="l">
              <a:lnSpc>
                <a:spcPct val="184615"/>
              </a:lnSpc>
              <a:spcBef>
                <a:spcPts val="0"/>
              </a:spcBef>
              <a:spcAft>
                <a:spcPts val="0"/>
              </a:spcAft>
              <a:buClr>
                <a:srgbClr val="595959"/>
              </a:buClr>
              <a:buSzPts val="2000"/>
              <a:buFont typeface="NTR"/>
              <a:buChar char="-"/>
              <a:defRPr b="0" i="0" sz="2000" u="none" cap="none" strike="noStrike">
                <a:solidFill>
                  <a:srgbClr val="595959"/>
                </a:solidFill>
                <a:latin typeface="Arial"/>
                <a:ea typeface="Arial"/>
                <a:cs typeface="Arial"/>
                <a:sym typeface="Arial"/>
              </a:defRPr>
            </a:lvl2pPr>
            <a:lvl3pPr indent="-342900" lvl="2" marL="1371600" marR="0" algn="l">
              <a:lnSpc>
                <a:spcPct val="200000"/>
              </a:lnSpc>
              <a:spcBef>
                <a:spcPts val="0"/>
              </a:spcBef>
              <a:spcAft>
                <a:spcPts val="0"/>
              </a:spcAft>
              <a:buClr>
                <a:srgbClr val="595959"/>
              </a:buClr>
              <a:buSzPts val="1800"/>
              <a:buFont typeface="NTR"/>
              <a:buChar char="-"/>
              <a:defRPr b="0" i="0" sz="1800" u="none" cap="none" strike="noStrike">
                <a:solidFill>
                  <a:srgbClr val="595959"/>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s/Charts">
  <p:cSld name="Graphs/Charts">
    <p:spTree>
      <p:nvGrpSpPr>
        <p:cNvPr id="17" name="Shape 17"/>
        <p:cNvGrpSpPr/>
        <p:nvPr/>
      </p:nvGrpSpPr>
      <p:grpSpPr>
        <a:xfrm>
          <a:off x="0" y="0"/>
          <a:ext cx="0" cy="0"/>
          <a:chOff x="0" y="0"/>
          <a:chExt cx="0" cy="0"/>
        </a:xfrm>
      </p:grpSpPr>
      <p:sp>
        <p:nvSpPr>
          <p:cNvPr id="18" name="Google Shape;18;p4"/>
          <p:cNvSpPr txBox="1"/>
          <p:nvPr>
            <p:ph type="title"/>
          </p:nvPr>
        </p:nvSpPr>
        <p:spPr>
          <a:xfrm>
            <a:off x="464024" y="361666"/>
            <a:ext cx="3261900" cy="470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 name="Google Shape;19;p4"/>
          <p:cNvSpPr txBox="1"/>
          <p:nvPr>
            <p:ph idx="1" type="body"/>
          </p:nvPr>
        </p:nvSpPr>
        <p:spPr>
          <a:xfrm>
            <a:off x="464024" y="838703"/>
            <a:ext cx="32892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lide">
  <p:cSld name="Table Slide">
    <p:spTree>
      <p:nvGrpSpPr>
        <p:cNvPr id="20" name="Shape 20"/>
        <p:cNvGrpSpPr/>
        <p:nvPr/>
      </p:nvGrpSpPr>
      <p:grpSpPr>
        <a:xfrm>
          <a:off x="0" y="0"/>
          <a:ext cx="0" cy="0"/>
          <a:chOff x="0" y="0"/>
          <a:chExt cx="0" cy="0"/>
        </a:xfrm>
      </p:grpSpPr>
      <p:sp>
        <p:nvSpPr>
          <p:cNvPr id="21" name="Google Shape;21;p5"/>
          <p:cNvSpPr txBox="1"/>
          <p:nvPr>
            <p:ph type="title"/>
          </p:nvPr>
        </p:nvSpPr>
        <p:spPr>
          <a:xfrm>
            <a:off x="467436" y="362829"/>
            <a:ext cx="3270600" cy="4662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2" name="Google Shape;22;p5"/>
          <p:cNvSpPr txBox="1"/>
          <p:nvPr>
            <p:ph idx="1" type="body"/>
          </p:nvPr>
        </p:nvSpPr>
        <p:spPr>
          <a:xfrm>
            <a:off x="467436" y="829102"/>
            <a:ext cx="3123900" cy="339300"/>
          </a:xfrm>
          <a:prstGeom prst="rect">
            <a:avLst/>
          </a:prstGeom>
          <a:noFill/>
          <a:ln>
            <a:noFill/>
          </a:ln>
        </p:spPr>
        <p:txBody>
          <a:bodyPr anchorCtr="0" anchor="b" bIns="34275" lIns="68575" spcFirstLastPara="1" rIns="68575" wrap="square" tIns="34275">
            <a:spAutoFit/>
          </a:bodyPr>
          <a:lstStyle>
            <a:lvl1pPr indent="-228600" lvl="0" marL="457200" marR="0" algn="l">
              <a:lnSpc>
                <a:spcPct val="90000"/>
              </a:lnSpc>
              <a:spcBef>
                <a:spcPts val="800"/>
              </a:spcBef>
              <a:spcAft>
                <a:spcPts val="0"/>
              </a:spcAft>
              <a:buClr>
                <a:srgbClr val="7F7F7F"/>
              </a:buClr>
              <a:buSzPts val="2000"/>
              <a:buFont typeface="Arial"/>
              <a:buNone/>
              <a:defRPr b="0" i="0" sz="2000" u="none" cap="none" strike="noStrike">
                <a:solidFill>
                  <a:srgbClr val="7F7F7F"/>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Image Slide">
  <p:cSld name="Full Screen Image Slide">
    <p:spTree>
      <p:nvGrpSpPr>
        <p:cNvPr id="23" name="Shape 23"/>
        <p:cNvGrpSpPr/>
        <p:nvPr/>
      </p:nvGrpSpPr>
      <p:grpSpPr>
        <a:xfrm>
          <a:off x="0" y="0"/>
          <a:ext cx="0" cy="0"/>
          <a:chOff x="0" y="0"/>
          <a:chExt cx="0" cy="0"/>
        </a:xfrm>
      </p:grpSpPr>
      <p:sp>
        <p:nvSpPr>
          <p:cNvPr descr="Image placeholder " id="24" name="Google Shape;24;p6"/>
          <p:cNvSpPr/>
          <p:nvPr>
            <p:ph idx="2" type="pic"/>
          </p:nvPr>
        </p:nvSpPr>
        <p:spPr>
          <a:xfrm>
            <a:off x="0" y="0"/>
            <a:ext cx="9144000" cy="4591500"/>
          </a:xfrm>
          <a:prstGeom prst="rect">
            <a:avLst/>
          </a:prstGeom>
          <a:noFill/>
          <a:ln>
            <a:noFill/>
          </a:ln>
        </p:spPr>
      </p:sp>
      <p:sp>
        <p:nvSpPr>
          <p:cNvPr id="25" name="Google Shape;25;p6"/>
          <p:cNvSpPr txBox="1"/>
          <p:nvPr>
            <p:ph idx="1" type="body"/>
          </p:nvPr>
        </p:nvSpPr>
        <p:spPr>
          <a:xfrm>
            <a:off x="7508174" y="0"/>
            <a:ext cx="1635900" cy="736200"/>
          </a:xfrm>
          <a:prstGeom prst="rect">
            <a:avLst/>
          </a:prstGeom>
          <a:solidFill>
            <a:srgbClr val="3172AE"/>
          </a:solid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 Slide">
  <p:cSld name="3 Image Slide">
    <p:spTree>
      <p:nvGrpSpPr>
        <p:cNvPr id="26" name="Shape 26"/>
        <p:cNvGrpSpPr/>
        <p:nvPr/>
      </p:nvGrpSpPr>
      <p:grpSpPr>
        <a:xfrm>
          <a:off x="0" y="0"/>
          <a:ext cx="0" cy="0"/>
          <a:chOff x="0" y="0"/>
          <a:chExt cx="0" cy="0"/>
        </a:xfrm>
      </p:grpSpPr>
      <p:sp>
        <p:nvSpPr>
          <p:cNvPr id="27" name="Google Shape;27;p7"/>
          <p:cNvSpPr/>
          <p:nvPr>
            <p:ph idx="2" type="pic"/>
          </p:nvPr>
        </p:nvSpPr>
        <p:spPr>
          <a:xfrm>
            <a:off x="260810" y="241697"/>
            <a:ext cx="4236300" cy="2157000"/>
          </a:xfrm>
          <a:prstGeom prst="rect">
            <a:avLst/>
          </a:prstGeom>
          <a:noFill/>
          <a:ln>
            <a:noFill/>
          </a:ln>
        </p:spPr>
      </p:sp>
      <p:sp>
        <p:nvSpPr>
          <p:cNvPr id="28" name="Google Shape;28;p7"/>
          <p:cNvSpPr/>
          <p:nvPr>
            <p:ph idx="3" type="pic"/>
          </p:nvPr>
        </p:nvSpPr>
        <p:spPr>
          <a:xfrm>
            <a:off x="260810" y="2601899"/>
            <a:ext cx="4236300" cy="1989300"/>
          </a:xfrm>
          <a:prstGeom prst="rect">
            <a:avLst/>
          </a:prstGeom>
          <a:noFill/>
          <a:ln>
            <a:noFill/>
          </a:ln>
        </p:spPr>
      </p:sp>
      <p:sp>
        <p:nvSpPr>
          <p:cNvPr id="29" name="Google Shape;29;p7"/>
          <p:cNvSpPr/>
          <p:nvPr>
            <p:ph idx="4" type="pic"/>
          </p:nvPr>
        </p:nvSpPr>
        <p:spPr>
          <a:xfrm>
            <a:off x="4647010" y="241697"/>
            <a:ext cx="4128000" cy="4349700"/>
          </a:xfrm>
          <a:prstGeom prst="rect">
            <a:avLst/>
          </a:prstGeom>
          <a:noFill/>
          <a:ln>
            <a:noFill/>
          </a:ln>
        </p:spPr>
      </p:sp>
      <p:sp>
        <p:nvSpPr>
          <p:cNvPr id="30" name="Google Shape;30;p7"/>
          <p:cNvSpPr txBox="1"/>
          <p:nvPr>
            <p:ph idx="1" type="body"/>
          </p:nvPr>
        </p:nvSpPr>
        <p:spPr>
          <a:xfrm>
            <a:off x="7508174" y="0"/>
            <a:ext cx="1635900" cy="736200"/>
          </a:xfrm>
          <a:prstGeom prst="rect">
            <a:avLst/>
          </a:prstGeom>
          <a:solidFill>
            <a:srgbClr val="3172AE"/>
          </a:solid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33" name="Google Shape;33;p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 name="Google Shape;37;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44" name="Shape 44"/>
        <p:cNvGrpSpPr/>
        <p:nvPr/>
      </p:nvGrpSpPr>
      <p:grpSpPr>
        <a:xfrm>
          <a:off x="0" y="0"/>
          <a:ext cx="0" cy="0"/>
          <a:chOff x="0" y="0"/>
          <a:chExt cx="0" cy="0"/>
        </a:xfrm>
      </p:grpSpPr>
      <p:sp>
        <p:nvSpPr>
          <p:cNvPr id="45" name="Google Shape;45;p11"/>
          <p:cNvSpPr txBox="1"/>
          <p:nvPr>
            <p:ph type="title"/>
          </p:nvPr>
        </p:nvSpPr>
        <p:spPr>
          <a:xfrm>
            <a:off x="464875" y="364075"/>
            <a:ext cx="8252700" cy="464100"/>
          </a:xfrm>
          <a:prstGeom prst="rect">
            <a:avLst/>
          </a:prstGeom>
          <a:noFill/>
          <a:ln>
            <a:noFill/>
          </a:ln>
        </p:spPr>
        <p:txBody>
          <a:bodyPr anchorCtr="0" anchor="t" bIns="34275" lIns="68575" spcFirstLastPara="1" rIns="68575" wrap="square" tIns="34275">
            <a:spAutoFit/>
          </a:bodyPr>
          <a:lstStyle>
            <a:lvl1pPr lvl="0" marR="0" algn="l">
              <a:lnSpc>
                <a:spcPct val="90000"/>
              </a:lnSpc>
              <a:spcBef>
                <a:spcPts val="0"/>
              </a:spcBef>
              <a:spcAft>
                <a:spcPts val="0"/>
              </a:spcAft>
              <a:buClr>
                <a:srgbClr val="3172AE"/>
              </a:buClr>
              <a:buSzPts val="2900"/>
              <a:buFont typeface="Arial"/>
              <a:buNone/>
              <a:defRPr b="1" i="0" sz="2900" u="none" cap="none" strike="noStrike">
                <a:solidFill>
                  <a:srgbClr val="3172AE"/>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6" name="Google Shape;46;p11"/>
          <p:cNvSpPr txBox="1"/>
          <p:nvPr>
            <p:ph idx="1" type="body"/>
          </p:nvPr>
        </p:nvSpPr>
        <p:spPr>
          <a:xfrm>
            <a:off x="464875" y="912550"/>
            <a:ext cx="8252700" cy="33993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theme" Target="../theme/theme2.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Graphical user interface, application&#10;&#10;Description automatically generated" id="6" name="Google Shape;6;p1"/>
          <p:cNvPicPr preferRelativeResize="0"/>
          <p:nvPr/>
        </p:nvPicPr>
        <p:blipFill rotWithShape="1">
          <a:blip r:embed="rId1">
            <a:alphaModFix/>
          </a:blip>
          <a:srcRect b="0" l="0" r="0" t="0"/>
          <a:stretch/>
        </p:blipFill>
        <p:spPr>
          <a:xfrm rot="10800000">
            <a:off x="-2" y="1"/>
            <a:ext cx="9144002" cy="5143499"/>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246299" y="4755392"/>
            <a:ext cx="574314" cy="246853"/>
          </a:xfrm>
          <a:prstGeom prst="rect">
            <a:avLst/>
          </a:prstGeom>
          <a:noFill/>
          <a:ln>
            <a:noFill/>
          </a:ln>
        </p:spPr>
      </p:pic>
      <p:cxnSp>
        <p:nvCxnSpPr>
          <p:cNvPr id="8" name="Google Shape;8;p1"/>
          <p:cNvCxnSpPr/>
          <p:nvPr/>
        </p:nvCxnSpPr>
        <p:spPr>
          <a:xfrm>
            <a:off x="958390" y="4732145"/>
            <a:ext cx="0" cy="30030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1"/>
          <p:cNvSpPr txBox="1"/>
          <p:nvPr/>
        </p:nvSpPr>
        <p:spPr>
          <a:xfrm>
            <a:off x="1060847" y="4743833"/>
            <a:ext cx="3168300" cy="288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1100"/>
              <a:buFont typeface="Arial"/>
              <a:buNone/>
            </a:pPr>
            <a:r>
              <a:rPr b="0" i="0" lang="en" sz="1100" u="none" cap="none" strike="noStrike">
                <a:solidFill>
                  <a:schemeClr val="lt1"/>
                </a:solidFill>
                <a:latin typeface="Arial"/>
                <a:ea typeface="Arial"/>
                <a:cs typeface="Arial"/>
                <a:sym typeface="Arial"/>
              </a:rPr>
              <a:t>Department of Computer Science</a:t>
            </a:r>
            <a:endParaRPr sz="1100"/>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pic>
        <p:nvPicPr>
          <p:cNvPr descr="Graphical user interface, application&#10;&#10;Description automatically generated" id="40" name="Google Shape;40;p10"/>
          <p:cNvPicPr preferRelativeResize="0"/>
          <p:nvPr/>
        </p:nvPicPr>
        <p:blipFill rotWithShape="1">
          <a:blip r:embed="rId1">
            <a:alphaModFix/>
          </a:blip>
          <a:srcRect b="0" l="0" r="0" t="0"/>
          <a:stretch/>
        </p:blipFill>
        <p:spPr>
          <a:xfrm rot="10800000">
            <a:off x="-2" y="1"/>
            <a:ext cx="9144002" cy="5143499"/>
          </a:xfrm>
          <a:prstGeom prst="rect">
            <a:avLst/>
          </a:prstGeom>
          <a:noFill/>
          <a:ln>
            <a:noFill/>
          </a:ln>
        </p:spPr>
      </p:pic>
      <p:pic>
        <p:nvPicPr>
          <p:cNvPr id="41" name="Google Shape;41;p10"/>
          <p:cNvPicPr preferRelativeResize="0"/>
          <p:nvPr/>
        </p:nvPicPr>
        <p:blipFill rotWithShape="1">
          <a:blip r:embed="rId2">
            <a:alphaModFix/>
          </a:blip>
          <a:srcRect b="0" l="0" r="0" t="0"/>
          <a:stretch/>
        </p:blipFill>
        <p:spPr>
          <a:xfrm>
            <a:off x="246299" y="4755392"/>
            <a:ext cx="574314" cy="246853"/>
          </a:xfrm>
          <a:prstGeom prst="rect">
            <a:avLst/>
          </a:prstGeom>
          <a:noFill/>
          <a:ln>
            <a:noFill/>
          </a:ln>
        </p:spPr>
      </p:pic>
      <p:cxnSp>
        <p:nvCxnSpPr>
          <p:cNvPr id="42" name="Google Shape;42;p10"/>
          <p:cNvCxnSpPr/>
          <p:nvPr/>
        </p:nvCxnSpPr>
        <p:spPr>
          <a:xfrm>
            <a:off x="958390" y="4732145"/>
            <a:ext cx="0" cy="300300"/>
          </a:xfrm>
          <a:prstGeom prst="straightConnector1">
            <a:avLst/>
          </a:prstGeom>
          <a:noFill/>
          <a:ln cap="flat" cmpd="sng" w="12700">
            <a:solidFill>
              <a:schemeClr val="lt1"/>
            </a:solidFill>
            <a:prstDash val="solid"/>
            <a:miter lim="800000"/>
            <a:headEnd len="sm" w="sm" type="none"/>
            <a:tailEnd len="sm" w="sm" type="none"/>
          </a:ln>
        </p:spPr>
      </p:cxnSp>
      <p:sp>
        <p:nvSpPr>
          <p:cNvPr id="43" name="Google Shape;43;p10"/>
          <p:cNvSpPr txBox="1"/>
          <p:nvPr/>
        </p:nvSpPr>
        <p:spPr>
          <a:xfrm>
            <a:off x="1060847" y="4743833"/>
            <a:ext cx="3168300" cy="2889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1100"/>
              <a:buFont typeface="Arial"/>
              <a:buNone/>
            </a:pPr>
            <a:r>
              <a:rPr b="0" i="0" lang="en" sz="1100" u="none" cap="none" strike="noStrike">
                <a:solidFill>
                  <a:schemeClr val="lt1"/>
                </a:solidFill>
                <a:latin typeface="Arial"/>
                <a:ea typeface="Arial"/>
                <a:cs typeface="Arial"/>
                <a:sym typeface="Arial"/>
              </a:rPr>
              <a:t>Department of Computer Science</a:t>
            </a:r>
            <a:endParaRPr sz="1100"/>
          </a:p>
        </p:txBody>
      </p:sp>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rxiv.org/abs/1905.02249"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adsabs.harvard.edu/abs/2016arXiv160307042P" TargetMode="External"/><Relationship Id="rId4" Type="http://schemas.openxmlformats.org/officeDocument/2006/relationships/image" Target="../media/image1.pn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adsabs.harvard.edu/abs/2016arXiv160307042P" TargetMode="External"/><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mdpi.com/2075-4434/8/4/88" TargetMode="External"/><Relationship Id="rId4" Type="http://schemas.openxmlformats.org/officeDocument/2006/relationships/hyperlink" Target="https://www.mdpi.com/2075-4434/8/4/88" TargetMode="External"/><Relationship Id="rId5" Type="http://schemas.openxmlformats.org/officeDocument/2006/relationships/hyperlink" Target="https://www.mdpi.com/2075-4434/8/4/88" TargetMode="External"/><Relationship Id="rId6" Type="http://schemas.openxmlformats.org/officeDocument/2006/relationships/hyperlink" Target="https://arxiv.org/abs/2202.10054" TargetMode="External"/><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7"/>
          <p:cNvSpPr txBox="1"/>
          <p:nvPr>
            <p:ph idx="1" type="body"/>
          </p:nvPr>
        </p:nvSpPr>
        <p:spPr>
          <a:xfrm>
            <a:off x="457200" y="1580300"/>
            <a:ext cx="3712800" cy="28230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a:t>Joseph Hadidjojo: CV, ML classes</a:t>
            </a:r>
            <a:endParaRPr/>
          </a:p>
          <a:p>
            <a:pPr indent="0" lvl="0" marL="0" rtl="0" algn="l">
              <a:lnSpc>
                <a:spcPct val="115000"/>
              </a:lnSpc>
              <a:spcBef>
                <a:spcPts val="800"/>
              </a:spcBef>
              <a:spcAft>
                <a:spcPts val="0"/>
              </a:spcAft>
              <a:buNone/>
            </a:pPr>
            <a:r>
              <a:rPr lang="en"/>
              <a:t>Tung Pham: ML, CV class</a:t>
            </a:r>
            <a:endParaRPr/>
          </a:p>
          <a:p>
            <a:pPr indent="0" lvl="0" marL="0" rtl="0" algn="l">
              <a:lnSpc>
                <a:spcPct val="115000"/>
              </a:lnSpc>
              <a:spcBef>
                <a:spcPts val="800"/>
              </a:spcBef>
              <a:spcAft>
                <a:spcPts val="0"/>
              </a:spcAft>
              <a:buNone/>
            </a:pPr>
            <a:r>
              <a:rPr lang="en"/>
              <a:t>Arman Muratbayev: ML classes, current CV student</a:t>
            </a:r>
            <a:endParaRPr/>
          </a:p>
          <a:p>
            <a:pPr indent="0" lvl="0" marL="0" rtl="0" algn="l">
              <a:lnSpc>
                <a:spcPct val="115000"/>
              </a:lnSpc>
              <a:spcBef>
                <a:spcPts val="800"/>
              </a:spcBef>
              <a:spcAft>
                <a:spcPts val="0"/>
              </a:spcAft>
              <a:buNone/>
            </a:pPr>
            <a:r>
              <a:t/>
            </a:r>
            <a:endParaRPr/>
          </a:p>
        </p:txBody>
      </p:sp>
      <p:sp>
        <p:nvSpPr>
          <p:cNvPr id="70" name="Google Shape;70;p17"/>
          <p:cNvSpPr txBox="1"/>
          <p:nvPr>
            <p:ph type="title"/>
          </p:nvPr>
        </p:nvSpPr>
        <p:spPr>
          <a:xfrm>
            <a:off x="457195" y="381050"/>
            <a:ext cx="8229600" cy="7341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sz="2400">
                <a:solidFill>
                  <a:srgbClr val="3172AE"/>
                </a:solidFill>
              </a:rPr>
              <a:t>Transfer </a:t>
            </a:r>
            <a:r>
              <a:rPr lang="en" sz="2400"/>
              <a:t>&amp; Semi-Supervised Learning for </a:t>
            </a:r>
            <a:r>
              <a:rPr lang="en" sz="2400">
                <a:solidFill>
                  <a:srgbClr val="3172AE"/>
                </a:solidFill>
              </a:rPr>
              <a:t>Planetary Nebulae Classification </a:t>
            </a:r>
            <a:endParaRPr sz="2400"/>
          </a:p>
        </p:txBody>
      </p:sp>
      <p:sp>
        <p:nvSpPr>
          <p:cNvPr id="71" name="Google Shape;71;p17"/>
          <p:cNvSpPr txBox="1"/>
          <p:nvPr>
            <p:ph idx="1" type="body"/>
          </p:nvPr>
        </p:nvSpPr>
        <p:spPr>
          <a:xfrm>
            <a:off x="457200" y="1156850"/>
            <a:ext cx="8229600" cy="32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7F7F7F"/>
                </a:solidFill>
              </a:rPr>
              <a:t>Reproducibility</a:t>
            </a:r>
            <a:r>
              <a:rPr lang="en" sz="1600">
                <a:solidFill>
                  <a:srgbClr val="7F7F7F"/>
                </a:solidFill>
              </a:rPr>
              <a:t> Study +</a:t>
            </a:r>
            <a:endParaRPr sz="1600">
              <a:solidFill>
                <a:srgbClr val="7F7F7F"/>
              </a:solidFill>
            </a:endParaRPr>
          </a:p>
        </p:txBody>
      </p:sp>
      <p:pic>
        <p:nvPicPr>
          <p:cNvPr id="72" name="Google Shape;72;p17"/>
          <p:cNvPicPr preferRelativeResize="0"/>
          <p:nvPr/>
        </p:nvPicPr>
        <p:blipFill>
          <a:blip r:embed="rId3">
            <a:alphaModFix/>
          </a:blip>
          <a:stretch>
            <a:fillRect/>
          </a:stretch>
        </p:blipFill>
        <p:spPr>
          <a:xfrm>
            <a:off x="4170000" y="1013450"/>
            <a:ext cx="4407220" cy="3085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Methods: MixMatch Pseudolabeling (SSL)</a:t>
            </a:r>
            <a:endParaRPr/>
          </a:p>
        </p:txBody>
      </p:sp>
      <p:sp>
        <p:nvSpPr>
          <p:cNvPr id="137" name="Google Shape;137;p26"/>
          <p:cNvSpPr txBox="1"/>
          <p:nvPr>
            <p:ph idx="1" type="body"/>
          </p:nvPr>
        </p:nvSpPr>
        <p:spPr>
          <a:xfrm>
            <a:off x="464875" y="898725"/>
            <a:ext cx="3187800" cy="2874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MixMatch </a:t>
            </a:r>
            <a:r>
              <a:rPr lang="en"/>
              <a:t>(</a:t>
            </a:r>
            <a:r>
              <a:rPr lang="en" u="sng">
                <a:solidFill>
                  <a:schemeClr val="hlink"/>
                </a:solidFill>
                <a:hlinkClick r:id="rId3"/>
              </a:rPr>
              <a:t>Berthelot et al</a:t>
            </a:r>
            <a:r>
              <a:rPr lang="en"/>
              <a:t>)</a:t>
            </a:r>
            <a:r>
              <a:rPr b="1" lang="en"/>
              <a:t> </a:t>
            </a:r>
            <a:endParaRPr b="1"/>
          </a:p>
          <a:p>
            <a:pPr indent="-330200" lvl="0" marL="457200" rtl="0" algn="l">
              <a:spcBef>
                <a:spcPts val="800"/>
              </a:spcBef>
              <a:spcAft>
                <a:spcPts val="0"/>
              </a:spcAft>
              <a:buSzPts val="1600"/>
              <a:buChar char="●"/>
            </a:pPr>
            <a:r>
              <a:rPr lang="en"/>
              <a:t>G</a:t>
            </a:r>
            <a:r>
              <a:rPr lang="en"/>
              <a:t>uesses low-entropy and high-consistency labels for the unlabeled </a:t>
            </a:r>
            <a:r>
              <a:rPr lang="en"/>
              <a:t>examples</a:t>
            </a:r>
            <a:endParaRPr/>
          </a:p>
          <a:p>
            <a:pPr indent="-330200" lvl="0" marL="457200" rtl="0" algn="l">
              <a:spcBef>
                <a:spcPts val="0"/>
              </a:spcBef>
              <a:spcAft>
                <a:spcPts val="0"/>
              </a:spcAft>
              <a:buSzPts val="1600"/>
              <a:buChar char="●"/>
            </a:pPr>
            <a:r>
              <a:rPr lang="en"/>
              <a:t>Mixes the </a:t>
            </a:r>
            <a:r>
              <a:rPr lang="en"/>
              <a:t>unlabeled</a:t>
            </a:r>
            <a:r>
              <a:rPr lang="en"/>
              <a:t> data with labeled examples using MixUp </a:t>
            </a:r>
            <a:r>
              <a:rPr lang="en"/>
              <a:t>functions </a:t>
            </a:r>
            <a:r>
              <a:rPr lang="en"/>
              <a:t>.</a:t>
            </a:r>
            <a:endParaRPr/>
          </a:p>
          <a:p>
            <a:pPr indent="0" lvl="0" marL="0" rtl="0" algn="l">
              <a:spcBef>
                <a:spcPts val="800"/>
              </a:spcBef>
              <a:spcAft>
                <a:spcPts val="0"/>
              </a:spcAft>
              <a:buNone/>
            </a:pPr>
            <a:r>
              <a:t/>
            </a:r>
            <a:endParaRPr/>
          </a:p>
          <a:p>
            <a:pPr indent="-330200" lvl="0" marL="457200" rtl="0" algn="l">
              <a:spcBef>
                <a:spcPts val="800"/>
              </a:spcBef>
              <a:spcAft>
                <a:spcPts val="0"/>
              </a:spcAft>
              <a:buSzPts val="1600"/>
              <a:buChar char="✓"/>
            </a:pPr>
            <a:r>
              <a:rPr lang="en"/>
              <a:t>Flexible to different model</a:t>
            </a:r>
            <a:endParaRPr/>
          </a:p>
          <a:p>
            <a:pPr indent="-330200" lvl="0" marL="457200" rtl="0" algn="l">
              <a:spcBef>
                <a:spcPts val="0"/>
              </a:spcBef>
              <a:spcAft>
                <a:spcPts val="0"/>
              </a:spcAft>
              <a:buSzPts val="1600"/>
              <a:buChar char="✓"/>
            </a:pPr>
            <a:r>
              <a:rPr lang="en"/>
              <a:t>Simple to implement</a:t>
            </a:r>
            <a:endParaRPr/>
          </a:p>
          <a:p>
            <a:pPr indent="0" lvl="0" marL="457200" rtl="0" algn="l">
              <a:spcBef>
                <a:spcPts val="800"/>
              </a:spcBef>
              <a:spcAft>
                <a:spcPts val="0"/>
              </a:spcAft>
              <a:buNone/>
            </a:pPr>
            <a:r>
              <a:t/>
            </a:r>
            <a:endParaRPr/>
          </a:p>
          <a:p>
            <a:pPr indent="-330200" lvl="0" marL="457200" rtl="0" algn="l">
              <a:spcBef>
                <a:spcPts val="800"/>
              </a:spcBef>
              <a:spcAft>
                <a:spcPts val="0"/>
              </a:spcAft>
              <a:buSzPts val="1600"/>
              <a:buChar char="X"/>
            </a:pPr>
            <a:r>
              <a:rPr lang="en"/>
              <a:t>Reliance on augmentation</a:t>
            </a:r>
            <a:endParaRPr/>
          </a:p>
          <a:p>
            <a:pPr indent="-330200" lvl="0" marL="457200" rtl="0" algn="l">
              <a:spcBef>
                <a:spcPts val="0"/>
              </a:spcBef>
              <a:spcAft>
                <a:spcPts val="0"/>
              </a:spcAft>
              <a:buSzPts val="1600"/>
              <a:buChar char="X"/>
            </a:pPr>
            <a:r>
              <a:rPr lang="en"/>
              <a:t>Computational overhead</a:t>
            </a:r>
            <a:endParaRPr/>
          </a:p>
          <a:p>
            <a:pPr indent="0" lvl="0" marL="0" rtl="0" algn="l">
              <a:spcBef>
                <a:spcPts val="800"/>
              </a:spcBef>
              <a:spcAft>
                <a:spcPts val="0"/>
              </a:spcAft>
              <a:buNone/>
            </a:pPr>
            <a:r>
              <a:t/>
            </a:r>
            <a:endParaRPr/>
          </a:p>
        </p:txBody>
      </p:sp>
      <p:pic>
        <p:nvPicPr>
          <p:cNvPr id="138" name="Google Shape;138;p26"/>
          <p:cNvPicPr preferRelativeResize="0"/>
          <p:nvPr/>
        </p:nvPicPr>
        <p:blipFill>
          <a:blip r:embed="rId4">
            <a:alphaModFix/>
          </a:blip>
          <a:stretch>
            <a:fillRect/>
          </a:stretch>
        </p:blipFill>
        <p:spPr>
          <a:xfrm>
            <a:off x="3973375" y="898725"/>
            <a:ext cx="4842876" cy="2774424"/>
          </a:xfrm>
          <a:prstGeom prst="rect">
            <a:avLst/>
          </a:prstGeom>
          <a:noFill/>
          <a:ln>
            <a:noFill/>
          </a:ln>
        </p:spPr>
      </p:pic>
      <p:sp>
        <p:nvSpPr>
          <p:cNvPr id="139" name="Google Shape;139;p26"/>
          <p:cNvSpPr txBox="1"/>
          <p:nvPr/>
        </p:nvSpPr>
        <p:spPr>
          <a:xfrm>
            <a:off x="4144200" y="4948450"/>
            <a:ext cx="40200" cy="1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Metrics &amp; Hypothesis</a:t>
            </a:r>
            <a:endParaRPr/>
          </a:p>
        </p:txBody>
      </p:sp>
      <p:sp>
        <p:nvSpPr>
          <p:cNvPr id="145" name="Google Shape;145;p27"/>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Metrics:</a:t>
            </a:r>
            <a:endParaRPr/>
          </a:p>
          <a:p>
            <a:pPr indent="-330200" lvl="0" marL="457200" rtl="0" algn="l">
              <a:spcBef>
                <a:spcPts val="800"/>
              </a:spcBef>
              <a:spcAft>
                <a:spcPts val="0"/>
              </a:spcAft>
              <a:buSzPts val="1600"/>
              <a:buChar char="➢"/>
            </a:pPr>
            <a:r>
              <a:rPr lang="en"/>
              <a:t>Accuracy - Our goal is to accurately predict </a:t>
            </a:r>
            <a:br>
              <a:rPr lang="en"/>
            </a:br>
            <a:r>
              <a:rPr lang="en"/>
              <a:t>		  True vs Rejected PNes</a:t>
            </a:r>
            <a:endParaRPr/>
          </a:p>
          <a:p>
            <a:pPr indent="0" lvl="0" marL="0" rtl="0" algn="l">
              <a:spcBef>
                <a:spcPts val="800"/>
              </a:spcBef>
              <a:spcAft>
                <a:spcPts val="0"/>
              </a:spcAft>
              <a:buNone/>
            </a:pPr>
            <a:br>
              <a:rPr lang="en"/>
            </a:br>
            <a:r>
              <a:rPr lang="en"/>
              <a:t>Hypothesis:</a:t>
            </a:r>
            <a:endParaRPr/>
          </a:p>
          <a:p>
            <a:pPr indent="-330200" lvl="0" marL="457200" rtl="0" algn="l">
              <a:spcBef>
                <a:spcPts val="800"/>
              </a:spcBef>
              <a:spcAft>
                <a:spcPts val="0"/>
              </a:spcAft>
              <a:buSzPts val="1600"/>
              <a:buChar char="➢"/>
            </a:pPr>
            <a:r>
              <a:rPr b="1" lang="en"/>
              <a:t>LP-FT will outperform baseline LP and MixMatch in classification accuracy</a:t>
            </a:r>
            <a:endParaRPr b="1"/>
          </a:p>
          <a:p>
            <a:pPr indent="0" lvl="0" marL="0" rtl="0" algn="l">
              <a:spcBef>
                <a:spcPts val="800"/>
              </a:spcBef>
              <a:spcAft>
                <a:spcPts val="0"/>
              </a:spcAft>
              <a:buNone/>
            </a:pPr>
            <a:r>
              <a:rPr lang="en"/>
              <a:t>	</a:t>
            </a:r>
            <a:endParaRPr/>
          </a:p>
          <a:p>
            <a:pPr indent="0" lvl="0" marL="0" rtl="0" algn="l">
              <a:spcBef>
                <a:spcPts val="800"/>
              </a:spcBef>
              <a:spcAft>
                <a:spcPts val="0"/>
              </a:spcAft>
              <a:buNone/>
            </a:pPr>
            <a:r>
              <a:rPr lang="en"/>
              <a:t>Factors:</a:t>
            </a:r>
            <a:endParaRPr/>
          </a:p>
          <a:p>
            <a:pPr indent="-330200" lvl="0" marL="457200" rtl="0" algn="l">
              <a:spcBef>
                <a:spcPts val="800"/>
              </a:spcBef>
              <a:spcAft>
                <a:spcPts val="0"/>
              </a:spcAft>
              <a:buSzPts val="1600"/>
              <a:buChar char="●"/>
            </a:pPr>
            <a:r>
              <a:rPr lang="en"/>
              <a:t>FT refines feature extraction towards our target task</a:t>
            </a:r>
            <a:endParaRPr/>
          </a:p>
          <a:p>
            <a:pPr indent="-330200" lvl="0" marL="457200" rtl="0" algn="l">
              <a:spcBef>
                <a:spcPts val="0"/>
              </a:spcBef>
              <a:spcAft>
                <a:spcPts val="0"/>
              </a:spcAft>
              <a:buSzPts val="1600"/>
              <a:buChar char="●"/>
            </a:pPr>
            <a:r>
              <a:rPr lang="en"/>
              <a:t>MixMatch’s </a:t>
            </a:r>
            <a:r>
              <a:rPr lang="en"/>
              <a:t>reliance on consistency regularization of different perturbations</a:t>
            </a:r>
            <a:br>
              <a:rPr lang="en"/>
            </a:br>
            <a:r>
              <a:rPr lang="en"/>
              <a:t>(can it effectively learn discriminative representations from our specific dataset?)</a:t>
            </a:r>
            <a:endParaRPr/>
          </a:p>
        </p:txBody>
      </p:sp>
      <p:pic>
        <p:nvPicPr>
          <p:cNvPr id="146" name="Google Shape;146;p27"/>
          <p:cNvPicPr preferRelativeResize="0"/>
          <p:nvPr/>
        </p:nvPicPr>
        <p:blipFill>
          <a:blip r:embed="rId3">
            <a:alphaModFix/>
          </a:blip>
          <a:stretch>
            <a:fillRect/>
          </a:stretch>
        </p:blipFill>
        <p:spPr>
          <a:xfrm>
            <a:off x="5686246" y="342681"/>
            <a:ext cx="3030904" cy="170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Metrics &amp; Hypothesis</a:t>
            </a:r>
            <a:endParaRPr/>
          </a:p>
        </p:txBody>
      </p:sp>
      <p:sp>
        <p:nvSpPr>
          <p:cNvPr id="152" name="Google Shape;152;p28"/>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Metrics:</a:t>
            </a:r>
            <a:endParaRPr/>
          </a:p>
          <a:p>
            <a:pPr indent="-330200" lvl="0" marL="457200" rtl="0" algn="l">
              <a:spcBef>
                <a:spcPts val="800"/>
              </a:spcBef>
              <a:spcAft>
                <a:spcPts val="0"/>
              </a:spcAft>
              <a:buSzPts val="1600"/>
              <a:buChar char="➢"/>
            </a:pPr>
            <a:r>
              <a:rPr lang="en"/>
              <a:t>Accuracy - Our goal is to accurately predict True vs Rejected PNes</a:t>
            </a:r>
            <a:endParaRPr/>
          </a:p>
          <a:p>
            <a:pPr indent="-330200" lvl="0" marL="457200" rtl="0" algn="l">
              <a:spcBef>
                <a:spcPts val="0"/>
              </a:spcBef>
              <a:spcAft>
                <a:spcPts val="0"/>
              </a:spcAft>
              <a:buSzPts val="1600"/>
              <a:buChar char="➢"/>
            </a:pPr>
            <a:r>
              <a:rPr lang="en"/>
              <a:t>Precision - NEED TO ADD</a:t>
            </a:r>
            <a:endParaRPr/>
          </a:p>
          <a:p>
            <a:pPr indent="-330200" lvl="0" marL="457200" rtl="0" algn="l">
              <a:spcBef>
                <a:spcPts val="0"/>
              </a:spcBef>
              <a:spcAft>
                <a:spcPts val="0"/>
              </a:spcAft>
              <a:buSzPts val="1600"/>
              <a:buChar char="➢"/>
            </a:pPr>
            <a:r>
              <a:rPr lang="en"/>
              <a:t>Recall - to keep track of our dataset balance</a:t>
            </a:r>
            <a:endParaRPr/>
          </a:p>
          <a:p>
            <a:pPr indent="0" lvl="0" marL="457200" rtl="0" algn="l">
              <a:spcBef>
                <a:spcPts val="800"/>
              </a:spcBef>
              <a:spcAft>
                <a:spcPts val="0"/>
              </a:spcAft>
              <a:buNone/>
            </a:pPr>
            <a:r>
              <a:t/>
            </a:r>
            <a:endParaRPr/>
          </a:p>
          <a:p>
            <a:pPr indent="0" lvl="0" marL="0" rtl="0" algn="l">
              <a:spcBef>
                <a:spcPts val="800"/>
              </a:spcBef>
              <a:spcAft>
                <a:spcPts val="0"/>
              </a:spcAft>
              <a:buNone/>
            </a:pPr>
            <a:r>
              <a:rPr lang="en"/>
              <a:t>Hypothesis:</a:t>
            </a:r>
            <a:endParaRPr/>
          </a:p>
          <a:p>
            <a:pPr indent="0" lvl="0" marL="0" rtl="0" algn="l">
              <a:spcBef>
                <a:spcPts val="800"/>
              </a:spcBef>
              <a:spcAft>
                <a:spcPts val="0"/>
              </a:spcAft>
              <a:buClr>
                <a:schemeClr val="dk1"/>
              </a:buClr>
              <a:buSzPts val="1100"/>
              <a:buFont typeface="Arial"/>
              <a:buNone/>
            </a:pPr>
            <a:r>
              <a:rPr b="1" lang="en"/>
              <a:t>LP-FT will outperform baseline LP and MixMatch in classification accuracy</a:t>
            </a:r>
            <a:endParaRPr b="1"/>
          </a:p>
          <a:p>
            <a:pPr indent="0" lvl="0" marL="0" rtl="0" algn="l">
              <a:spcBef>
                <a:spcPts val="800"/>
              </a:spcBef>
              <a:spcAft>
                <a:spcPts val="0"/>
              </a:spcAft>
              <a:buNone/>
            </a:pPr>
            <a:r>
              <a:rPr lang="en"/>
              <a:t>	</a:t>
            </a:r>
            <a:endParaRPr/>
          </a:p>
          <a:p>
            <a:pPr indent="0" lvl="0" marL="0" rtl="0" algn="l">
              <a:spcBef>
                <a:spcPts val="800"/>
              </a:spcBef>
              <a:spcAft>
                <a:spcPts val="0"/>
              </a:spcAft>
              <a:buNone/>
            </a:pPr>
            <a:r>
              <a:rPr lang="en"/>
              <a:t>Factors:</a:t>
            </a:r>
            <a:endParaRPr/>
          </a:p>
          <a:p>
            <a:pPr indent="-330200" lvl="0" marL="457200" rtl="0" algn="l">
              <a:spcBef>
                <a:spcPts val="800"/>
              </a:spcBef>
              <a:spcAft>
                <a:spcPts val="0"/>
              </a:spcAft>
              <a:buSzPts val="1600"/>
              <a:buChar char="●"/>
            </a:pPr>
            <a:r>
              <a:rPr lang="en"/>
              <a:t>FT refines feature extraction towards our data</a:t>
            </a:r>
            <a:endParaRPr/>
          </a:p>
          <a:p>
            <a:pPr indent="-330200" lvl="0" marL="457200" rtl="0" algn="l">
              <a:spcBef>
                <a:spcPts val="0"/>
              </a:spcBef>
              <a:spcAft>
                <a:spcPts val="0"/>
              </a:spcAft>
              <a:buSzPts val="1600"/>
              <a:buChar char="●"/>
            </a:pPr>
            <a:r>
              <a:rPr lang="en"/>
              <a:t>MixMatch’s reliance on consistency regularization of different perturbations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Brief Evaluation Plan	</a:t>
            </a:r>
            <a:endParaRPr/>
          </a:p>
        </p:txBody>
      </p:sp>
      <p:sp>
        <p:nvSpPr>
          <p:cNvPr id="158" name="Google Shape;158;p29"/>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Data Split: Train, Validation, Test (8:1:1 Split)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Avoiding Data Leakage</a:t>
            </a:r>
            <a:endParaRPr/>
          </a:p>
          <a:p>
            <a:pPr indent="0" lvl="0" marL="0" rtl="0" algn="l">
              <a:spcBef>
                <a:spcPts val="800"/>
              </a:spcBef>
              <a:spcAft>
                <a:spcPts val="0"/>
              </a:spcAft>
              <a:buNone/>
            </a:pPr>
            <a:r>
              <a:rPr lang="en"/>
              <a:t>	Ensured no images from the same region of the sky appeared in </a:t>
            </a:r>
            <a:br>
              <a:rPr lang="en"/>
            </a:br>
            <a:r>
              <a:rPr lang="en"/>
              <a:t>	multiple splits through unique celestial coordinates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Hardware &amp; Compute Resources used</a:t>
            </a:r>
            <a:endParaRPr/>
          </a:p>
          <a:p>
            <a:pPr indent="0" lvl="0" marL="0" rtl="0" algn="l">
              <a:spcBef>
                <a:spcPts val="800"/>
              </a:spcBef>
              <a:spcAft>
                <a:spcPts val="0"/>
              </a:spcAft>
              <a:buNone/>
            </a:pPr>
            <a:r>
              <a:rPr lang="en"/>
              <a:t>	Tufts HPC w/ A100 GPU, </a:t>
            </a:r>
            <a:br>
              <a:rPr lang="en"/>
            </a:br>
            <a:r>
              <a:rPr lang="en"/>
              <a:t>	</a:t>
            </a:r>
            <a:r>
              <a:rPr lang="en"/>
              <a:t>~</a:t>
            </a:r>
            <a:r>
              <a:rPr lang="en"/>
              <a:t>10 </a:t>
            </a:r>
            <a:r>
              <a:rPr lang="en"/>
              <a:t>hours for Hyperparameter search (excluding experimentations)</a:t>
            </a:r>
            <a:endParaRPr/>
          </a:p>
        </p:txBody>
      </p:sp>
      <p:pic>
        <p:nvPicPr>
          <p:cNvPr id="159" name="Google Shape;159;p29"/>
          <p:cNvPicPr preferRelativeResize="0"/>
          <p:nvPr/>
        </p:nvPicPr>
        <p:blipFill>
          <a:blip r:embed="rId4">
            <a:alphaModFix/>
          </a:blip>
          <a:stretch>
            <a:fillRect/>
          </a:stretch>
        </p:blipFill>
        <p:spPr>
          <a:xfrm>
            <a:off x="6884275" y="991050"/>
            <a:ext cx="1743275" cy="1483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Results</a:t>
            </a:r>
            <a:endParaRPr/>
          </a:p>
        </p:txBody>
      </p:sp>
      <p:sp>
        <p:nvSpPr>
          <p:cNvPr id="165" name="Google Shape;165;p30"/>
          <p:cNvSpPr txBox="1"/>
          <p:nvPr>
            <p:ph idx="1" type="body"/>
          </p:nvPr>
        </p:nvSpPr>
        <p:spPr>
          <a:xfrm>
            <a:off x="464875" y="9749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br>
              <a:rPr lang="en"/>
            </a:br>
            <a:r>
              <a:rPr lang="en"/>
              <a:t>Hypothesis: LP-FT &gt; LP, MixMatch in classification accuracy</a:t>
            </a:r>
            <a:endParaRPr/>
          </a:p>
          <a:p>
            <a:pPr indent="0" lvl="0" marL="0" rtl="0" algn="l">
              <a:spcBef>
                <a:spcPts val="800"/>
              </a:spcBef>
              <a:spcAft>
                <a:spcPts val="0"/>
              </a:spcAft>
              <a:buNone/>
            </a:pPr>
            <a:r>
              <a:rPr lang="en"/>
              <a:t>Key Observations:</a:t>
            </a:r>
            <a:endParaRPr/>
          </a:p>
          <a:p>
            <a:pPr indent="-330200" lvl="0" marL="457200" rtl="0" algn="l">
              <a:spcBef>
                <a:spcPts val="800"/>
              </a:spcBef>
              <a:spcAft>
                <a:spcPts val="0"/>
              </a:spcAft>
              <a:buSzPts val="1600"/>
              <a:buChar char="✓"/>
            </a:pPr>
            <a:r>
              <a:rPr lang="en"/>
              <a:t>Baseline Results Reproducible</a:t>
            </a:r>
            <a:endParaRPr/>
          </a:p>
          <a:p>
            <a:pPr indent="-330200" lvl="0" marL="457200" rtl="0" algn="l">
              <a:spcBef>
                <a:spcPts val="0"/>
              </a:spcBef>
              <a:spcAft>
                <a:spcPts val="0"/>
              </a:spcAft>
              <a:buSzPts val="1600"/>
              <a:buChar char="✓"/>
            </a:pPr>
            <a:r>
              <a:rPr lang="en"/>
              <a:t>LP-FT outperforms MixMatch</a:t>
            </a:r>
            <a:endParaRPr/>
          </a:p>
          <a:p>
            <a:pPr indent="-330200" lvl="0" marL="457200" rtl="0" algn="l">
              <a:spcBef>
                <a:spcPts val="0"/>
              </a:spcBef>
              <a:spcAft>
                <a:spcPts val="0"/>
              </a:spcAft>
              <a:buSzPts val="1600"/>
              <a:buChar char="X"/>
            </a:pPr>
            <a:r>
              <a:rPr lang="en"/>
              <a:t>LP-FT did not outperform Baseline (Signs of Overfit, Low-Res Image Challenges)</a:t>
            </a:r>
            <a:endParaRPr/>
          </a:p>
        </p:txBody>
      </p:sp>
      <p:graphicFrame>
        <p:nvGraphicFramePr>
          <p:cNvPr id="166" name="Google Shape;166;p30"/>
          <p:cNvGraphicFramePr/>
          <p:nvPr/>
        </p:nvGraphicFramePr>
        <p:xfrm>
          <a:off x="1562075" y="822525"/>
          <a:ext cx="3000000" cy="3000000"/>
        </p:xfrm>
        <a:graphic>
          <a:graphicData uri="http://schemas.openxmlformats.org/drawingml/2006/table">
            <a:tbl>
              <a:tblPr>
                <a:noFill/>
                <a:tableStyleId>{75935F27-8E96-45D7-9873-057B9CBC964B}</a:tableStyleId>
              </a:tblPr>
              <a:tblGrid>
                <a:gridCol w="3042925"/>
                <a:gridCol w="3035725"/>
              </a:tblGrid>
              <a:tr h="332700">
                <a:tc>
                  <a:txBody>
                    <a:bodyPr/>
                    <a:lstStyle/>
                    <a:p>
                      <a:pPr indent="0" lvl="0" marL="0" rtl="0" algn="l">
                        <a:spcBef>
                          <a:spcPts val="0"/>
                        </a:spcBef>
                        <a:spcAft>
                          <a:spcPts val="0"/>
                        </a:spcAft>
                        <a:buNone/>
                      </a:pPr>
                      <a:r>
                        <a:rPr b="1" lang="en" sz="1200"/>
                        <a:t>Method</a:t>
                      </a:r>
                      <a:endParaRPr b="1" sz="1200"/>
                    </a:p>
                  </a:txBody>
                  <a:tcPr marT="91425" marB="91425" marR="91425" marL="91425"/>
                </a:tc>
                <a:tc>
                  <a:txBody>
                    <a:bodyPr/>
                    <a:lstStyle/>
                    <a:p>
                      <a:pPr indent="0" lvl="0" marL="0" rtl="0" algn="l">
                        <a:spcBef>
                          <a:spcPts val="0"/>
                        </a:spcBef>
                        <a:spcAft>
                          <a:spcPts val="0"/>
                        </a:spcAft>
                        <a:buNone/>
                      </a:pPr>
                      <a:r>
                        <a:rPr b="1" lang="en" sz="1200"/>
                        <a:t>Classification Accuracy on Test set (%)</a:t>
                      </a:r>
                      <a:endParaRPr b="1" sz="1200"/>
                    </a:p>
                  </a:txBody>
                  <a:tcPr marT="91425" marB="91425" marR="91425" marL="91425"/>
                </a:tc>
              </a:tr>
              <a:tr h="332700">
                <a:tc>
                  <a:txBody>
                    <a:bodyPr/>
                    <a:lstStyle/>
                    <a:p>
                      <a:pPr indent="0" lvl="0" marL="0" rtl="0" algn="l">
                        <a:spcBef>
                          <a:spcPts val="0"/>
                        </a:spcBef>
                        <a:spcAft>
                          <a:spcPts val="0"/>
                        </a:spcAft>
                        <a:buNone/>
                      </a:pPr>
                      <a:r>
                        <a:rPr lang="en" sz="1200"/>
                        <a:t>Baseline (Iskandar et. al.)</a:t>
                      </a:r>
                      <a:endParaRPr sz="1200"/>
                    </a:p>
                  </a:txBody>
                  <a:tcPr marT="91425" marB="91425" marR="91425" marL="91425"/>
                </a:tc>
                <a:tc>
                  <a:txBody>
                    <a:bodyPr/>
                    <a:lstStyle/>
                    <a:p>
                      <a:pPr indent="0" lvl="0" marL="0" rtl="0" algn="l">
                        <a:spcBef>
                          <a:spcPts val="0"/>
                        </a:spcBef>
                        <a:spcAft>
                          <a:spcPts val="0"/>
                        </a:spcAft>
                        <a:buNone/>
                      </a:pPr>
                      <a:r>
                        <a:rPr lang="en" sz="1200"/>
                        <a:t>86</a:t>
                      </a:r>
                      <a:r>
                        <a:rPr lang="en" sz="1200"/>
                        <a:t>.0</a:t>
                      </a:r>
                      <a:endParaRPr sz="1200"/>
                    </a:p>
                  </a:txBody>
                  <a:tcPr marT="91425" marB="91425" marR="91425" marL="91425"/>
                </a:tc>
              </a:tr>
              <a:tr h="332700">
                <a:tc>
                  <a:txBody>
                    <a:bodyPr/>
                    <a:lstStyle/>
                    <a:p>
                      <a:pPr indent="0" lvl="0" marL="0" rtl="0" algn="l">
                        <a:spcBef>
                          <a:spcPts val="0"/>
                        </a:spcBef>
                        <a:spcAft>
                          <a:spcPts val="0"/>
                        </a:spcAft>
                        <a:buNone/>
                      </a:pPr>
                      <a:r>
                        <a:rPr lang="en" sz="1200"/>
                        <a:t>Baseline (Ours)</a:t>
                      </a:r>
                      <a:endParaRPr sz="1200"/>
                    </a:p>
                  </a:txBody>
                  <a:tcPr marT="91425" marB="91425" marR="91425" marL="91425"/>
                </a:tc>
                <a:tc>
                  <a:txBody>
                    <a:bodyPr/>
                    <a:lstStyle/>
                    <a:p>
                      <a:pPr indent="0" lvl="0" marL="0" rtl="0" algn="l">
                        <a:spcBef>
                          <a:spcPts val="0"/>
                        </a:spcBef>
                        <a:spcAft>
                          <a:spcPts val="0"/>
                        </a:spcAft>
                        <a:buNone/>
                      </a:pPr>
                      <a:r>
                        <a:rPr lang="en" sz="1200"/>
                        <a:t>88</a:t>
                      </a:r>
                      <a:r>
                        <a:rPr lang="en" sz="1200"/>
                        <a:t>.0</a:t>
                      </a:r>
                      <a:endParaRPr sz="1200"/>
                    </a:p>
                  </a:txBody>
                  <a:tcPr marT="91425" marB="91425" marR="91425" marL="91425"/>
                </a:tc>
              </a:tr>
              <a:tr h="332700">
                <a:tc>
                  <a:txBody>
                    <a:bodyPr/>
                    <a:lstStyle/>
                    <a:p>
                      <a:pPr indent="0" lvl="0" marL="0" rtl="0" algn="l">
                        <a:spcBef>
                          <a:spcPts val="0"/>
                        </a:spcBef>
                        <a:spcAft>
                          <a:spcPts val="0"/>
                        </a:spcAft>
                        <a:buNone/>
                      </a:pPr>
                      <a:r>
                        <a:rPr lang="en" sz="1200"/>
                        <a:t>LP-FT, 5 Top-Layers (Ours)</a:t>
                      </a:r>
                      <a:endParaRPr sz="1200"/>
                    </a:p>
                  </a:txBody>
                  <a:tcPr marT="91425" marB="91425" marR="91425" marL="91425"/>
                </a:tc>
                <a:tc>
                  <a:txBody>
                    <a:bodyPr/>
                    <a:lstStyle/>
                    <a:p>
                      <a:pPr indent="0" lvl="0" marL="0" rtl="0" algn="l">
                        <a:spcBef>
                          <a:spcPts val="0"/>
                        </a:spcBef>
                        <a:spcAft>
                          <a:spcPts val="0"/>
                        </a:spcAft>
                        <a:buNone/>
                      </a:pPr>
                      <a:r>
                        <a:rPr lang="en" sz="1200"/>
                        <a:t>84</a:t>
                      </a:r>
                      <a:r>
                        <a:rPr lang="en" sz="1200"/>
                        <a:t>.4</a:t>
                      </a:r>
                      <a:endParaRPr sz="1200"/>
                    </a:p>
                  </a:txBody>
                  <a:tcPr marT="91425" marB="91425" marR="91425" marL="91425"/>
                </a:tc>
              </a:tr>
              <a:tr h="332700">
                <a:tc>
                  <a:txBody>
                    <a:bodyPr/>
                    <a:lstStyle/>
                    <a:p>
                      <a:pPr indent="0" lvl="0" marL="0" rtl="0" algn="l">
                        <a:spcBef>
                          <a:spcPts val="0"/>
                        </a:spcBef>
                        <a:spcAft>
                          <a:spcPts val="0"/>
                        </a:spcAft>
                        <a:buNone/>
                      </a:pPr>
                      <a:r>
                        <a:rPr lang="en" sz="1200"/>
                        <a:t>LP-FT, 3 Top-Layers (Ours)</a:t>
                      </a:r>
                      <a:endParaRPr sz="1200"/>
                    </a:p>
                  </a:txBody>
                  <a:tcPr marT="91425" marB="91425" marR="91425" marL="91425"/>
                </a:tc>
                <a:tc>
                  <a:txBody>
                    <a:bodyPr/>
                    <a:lstStyle/>
                    <a:p>
                      <a:pPr indent="0" lvl="0" marL="0" rtl="0" algn="l">
                        <a:spcBef>
                          <a:spcPts val="0"/>
                        </a:spcBef>
                        <a:spcAft>
                          <a:spcPts val="0"/>
                        </a:spcAft>
                        <a:buNone/>
                      </a:pPr>
                      <a:r>
                        <a:rPr lang="en" sz="1200"/>
                        <a:t>84</a:t>
                      </a:r>
                      <a:r>
                        <a:rPr lang="en" sz="1200"/>
                        <a:t>.0</a:t>
                      </a:r>
                      <a:endParaRPr sz="1200"/>
                    </a:p>
                  </a:txBody>
                  <a:tcPr marT="91425" marB="91425" marR="91425" marL="91425"/>
                </a:tc>
              </a:tr>
              <a:tr h="332700">
                <a:tc>
                  <a:txBody>
                    <a:bodyPr/>
                    <a:lstStyle/>
                    <a:p>
                      <a:pPr indent="0" lvl="0" marL="0" rtl="0" algn="l">
                        <a:spcBef>
                          <a:spcPts val="0"/>
                        </a:spcBef>
                        <a:spcAft>
                          <a:spcPts val="0"/>
                        </a:spcAft>
                        <a:buNone/>
                      </a:pPr>
                      <a:r>
                        <a:rPr lang="en" sz="1200"/>
                        <a:t>MixMatch (Ours)</a:t>
                      </a:r>
                      <a:endParaRPr sz="1200"/>
                    </a:p>
                  </a:txBody>
                  <a:tcPr marT="91425" marB="91425" marR="91425" marL="91425"/>
                </a:tc>
                <a:tc>
                  <a:txBody>
                    <a:bodyPr/>
                    <a:lstStyle/>
                    <a:p>
                      <a:pPr indent="0" lvl="0" marL="0" rtl="0" algn="l">
                        <a:spcBef>
                          <a:spcPts val="0"/>
                        </a:spcBef>
                        <a:spcAft>
                          <a:spcPts val="0"/>
                        </a:spcAft>
                        <a:buNone/>
                      </a:pPr>
                      <a:r>
                        <a:rPr lang="en" sz="1200"/>
                        <a:t>78.0</a:t>
                      </a:r>
                      <a:endParaRPr sz="12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31"/>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Limitations &amp; Future Work:</a:t>
            </a:r>
            <a:endParaRPr/>
          </a:p>
          <a:p>
            <a:pPr indent="-330200" lvl="0" marL="457200" rtl="0" algn="l">
              <a:spcBef>
                <a:spcPts val="800"/>
              </a:spcBef>
              <a:spcAft>
                <a:spcPts val="0"/>
              </a:spcAft>
              <a:buSzPts val="1600"/>
              <a:buChar char="●"/>
            </a:pPr>
            <a:r>
              <a:rPr lang="en"/>
              <a:t>Low Resolution &amp; Possible Overfitting to Artifacts</a:t>
            </a:r>
            <a:endParaRPr/>
          </a:p>
          <a:p>
            <a:pPr indent="-317500" lvl="1" marL="914400" rtl="0" algn="l">
              <a:spcBef>
                <a:spcPts val="0"/>
              </a:spcBef>
              <a:spcAft>
                <a:spcPts val="0"/>
              </a:spcAft>
              <a:buSzPts val="1400"/>
              <a:buChar char="↪"/>
            </a:pPr>
            <a:r>
              <a:rPr lang="en"/>
              <a:t>Investigate Augmentations on Dataset, Goal: Reduce artifacts/Enhance image features</a:t>
            </a:r>
            <a:endParaRPr/>
          </a:p>
          <a:p>
            <a:pPr indent="-317500" lvl="1" marL="914400" rtl="0" algn="l">
              <a:spcBef>
                <a:spcPts val="0"/>
              </a:spcBef>
              <a:spcAft>
                <a:spcPts val="0"/>
              </a:spcAft>
              <a:buSzPts val="1400"/>
              <a:buChar char="↪"/>
            </a:pPr>
            <a:r>
              <a:rPr lang="en"/>
              <a:t>Investigate effective Feature transfer methods from High-Res to Low-Res</a:t>
            </a:r>
            <a:endParaRPr/>
          </a:p>
          <a:p>
            <a:pPr indent="0" lvl="0" marL="0" rtl="0" algn="l">
              <a:spcBef>
                <a:spcPts val="800"/>
              </a:spcBef>
              <a:spcAft>
                <a:spcPts val="0"/>
              </a:spcAft>
              <a:buNone/>
            </a:pPr>
            <a:r>
              <a:t/>
            </a:r>
            <a:endParaRPr/>
          </a:p>
          <a:p>
            <a:pPr indent="-330200" lvl="0" marL="457200" rtl="0" algn="l">
              <a:spcBef>
                <a:spcPts val="800"/>
              </a:spcBef>
              <a:spcAft>
                <a:spcPts val="0"/>
              </a:spcAft>
              <a:buSzPts val="1600"/>
              <a:buChar char="●"/>
            </a:pPr>
            <a:r>
              <a:rPr lang="en"/>
              <a:t>Dataset Limitation for MixMatch</a:t>
            </a:r>
            <a:endParaRPr/>
          </a:p>
          <a:p>
            <a:pPr indent="-317500" lvl="1" marL="914400" rtl="0" algn="l">
              <a:spcBef>
                <a:spcPts val="0"/>
              </a:spcBef>
              <a:spcAft>
                <a:spcPts val="0"/>
              </a:spcAft>
              <a:buSzPts val="1400"/>
              <a:buChar char="↪"/>
            </a:pPr>
            <a:r>
              <a:rPr lang="en"/>
              <a:t>Brief experiment suggests performance increase with more unlabeled data exposure</a:t>
            </a:r>
            <a:endParaRPr/>
          </a:p>
          <a:p>
            <a:pPr indent="-317500" lvl="1" marL="914400" rtl="0" algn="l">
              <a:spcBef>
                <a:spcPts val="0"/>
              </a:spcBef>
              <a:spcAft>
                <a:spcPts val="0"/>
              </a:spcAft>
              <a:buSzPts val="1400"/>
              <a:buChar char="↪"/>
            </a:pPr>
            <a:r>
              <a:rPr lang="en"/>
              <a:t>Hyperparam search suggests even lower</a:t>
            </a:r>
            <a:r>
              <a:rPr lang="en"/>
              <a:t> unlabelled data loss weight = increased accuracy</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Something along the lines of our dataset being niche and </a:t>
            </a:r>
            <a:r>
              <a:rPr lang="en"/>
              <a:t>therefore</a:t>
            </a:r>
            <a:r>
              <a:rPr lang="en"/>
              <a:t> results from paper we’ve read are not necessarily reproducible with our limited data</a:t>
            </a:r>
            <a:endParaRPr/>
          </a:p>
          <a:p>
            <a:pPr indent="0" lvl="0" marL="0" rtl="0" algn="l">
              <a:spcBef>
                <a:spcPts val="800"/>
              </a:spcBef>
              <a:spcAft>
                <a:spcPts val="0"/>
              </a:spcAft>
              <a:buNone/>
            </a:pPr>
            <a:r>
              <a:rPr lang="en" sz="1400"/>
              <a:t>Our experiment highlights that the niche and limited nature of our dataset introduces challenges that make it difficult to directly reproduce results from studies leveraging ImageNet-scale data, underscoring the need for tailored methods and evaluations in specialized domains.</a:t>
            </a:r>
            <a:endParaRPr sz="1400"/>
          </a:p>
        </p:txBody>
      </p:sp>
      <p:sp>
        <p:nvSpPr>
          <p:cNvPr id="172" name="Google Shape;172;p31"/>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Reflection and Outlook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Limitations &amp; Future Work:</a:t>
            </a:r>
            <a:endParaRPr/>
          </a:p>
          <a:p>
            <a:pPr indent="-330200" lvl="0" marL="457200" rtl="0" algn="l">
              <a:spcBef>
                <a:spcPts val="800"/>
              </a:spcBef>
              <a:spcAft>
                <a:spcPts val="0"/>
              </a:spcAft>
              <a:buSzPts val="1600"/>
              <a:buChar char="●"/>
            </a:pPr>
            <a:r>
              <a:rPr lang="en"/>
              <a:t>Low Resolution &amp; Possible Overfitting to Artifacts</a:t>
            </a:r>
            <a:endParaRPr/>
          </a:p>
          <a:p>
            <a:pPr indent="-317500" lvl="1" marL="914400" rtl="0" algn="l">
              <a:spcBef>
                <a:spcPts val="0"/>
              </a:spcBef>
              <a:spcAft>
                <a:spcPts val="0"/>
              </a:spcAft>
              <a:buSzPts val="1400"/>
              <a:buChar char="↪"/>
            </a:pPr>
            <a:r>
              <a:rPr lang="en"/>
              <a:t>Investigate more extensive Image Augmentations, </a:t>
            </a:r>
            <a:br>
              <a:rPr lang="en"/>
            </a:br>
            <a:r>
              <a:rPr lang="en"/>
              <a:t>Goal: Reduce/Remove artifacts &amp; Enhance image features</a:t>
            </a:r>
            <a:endParaRPr/>
          </a:p>
          <a:p>
            <a:pPr indent="-317500" lvl="1" marL="914400" rtl="0" algn="l">
              <a:spcBef>
                <a:spcPts val="1000"/>
              </a:spcBef>
              <a:spcAft>
                <a:spcPts val="0"/>
              </a:spcAft>
              <a:buSzPts val="1400"/>
              <a:buChar char="↪"/>
            </a:pPr>
            <a:r>
              <a:rPr lang="en"/>
              <a:t>Investigate effective Feature transfer methods from High-Res to Low-Res</a:t>
            </a:r>
            <a:endParaRPr/>
          </a:p>
          <a:p>
            <a:pPr indent="-330200" lvl="0" marL="457200" rtl="0" algn="l">
              <a:spcBef>
                <a:spcPts val="1000"/>
              </a:spcBef>
              <a:spcAft>
                <a:spcPts val="0"/>
              </a:spcAft>
              <a:buSzPts val="1600"/>
              <a:buChar char="●"/>
            </a:pPr>
            <a:r>
              <a:rPr lang="en"/>
              <a:t>Lack of Unlabeled data for MixMatch</a:t>
            </a:r>
            <a:endParaRPr/>
          </a:p>
          <a:p>
            <a:pPr indent="-317500" lvl="1" marL="914400" rtl="0" algn="l">
              <a:spcBef>
                <a:spcPts val="0"/>
              </a:spcBef>
              <a:spcAft>
                <a:spcPts val="0"/>
              </a:spcAft>
              <a:buSzPts val="1400"/>
              <a:buChar char="↪"/>
            </a:pPr>
            <a:r>
              <a:rPr lang="en"/>
              <a:t>Brief experiment suggests performance increase with more unlabeled data exposure</a:t>
            </a:r>
            <a:endParaRPr/>
          </a:p>
          <a:p>
            <a:pPr indent="-317500" lvl="1" marL="914400" rtl="0" algn="l">
              <a:spcBef>
                <a:spcPts val="0"/>
              </a:spcBef>
              <a:spcAft>
                <a:spcPts val="0"/>
              </a:spcAft>
              <a:buSzPts val="1400"/>
              <a:buChar char="↪"/>
            </a:pPr>
            <a:r>
              <a:rPr lang="en"/>
              <a:t>Hyperparam search suggests even lower unlabelled data loss weight = increased accuracy</a:t>
            </a:r>
            <a:endParaRPr sz="1400"/>
          </a:p>
          <a:p>
            <a:pPr indent="0" lvl="0" marL="0" rtl="0" algn="l">
              <a:spcBef>
                <a:spcPts val="800"/>
              </a:spcBef>
              <a:spcAft>
                <a:spcPts val="0"/>
              </a:spcAft>
              <a:buNone/>
            </a:pPr>
            <a:r>
              <a:t/>
            </a:r>
            <a:endParaRPr sz="1400"/>
          </a:p>
          <a:p>
            <a:pPr indent="-330200" lvl="0" marL="457200" rtl="0" algn="l">
              <a:spcBef>
                <a:spcPts val="800"/>
              </a:spcBef>
              <a:spcAft>
                <a:spcPts val="0"/>
              </a:spcAft>
              <a:buSzPts val="1600"/>
              <a:buChar char="●"/>
            </a:pPr>
            <a:r>
              <a:rPr lang="en"/>
              <a:t>Take-home lesson: </a:t>
            </a:r>
            <a:endParaRPr/>
          </a:p>
          <a:p>
            <a:pPr indent="0" lvl="0" marL="457200" rtl="0" algn="l">
              <a:spcBef>
                <a:spcPts val="0"/>
              </a:spcBef>
              <a:spcAft>
                <a:spcPts val="0"/>
              </a:spcAft>
              <a:buNone/>
            </a:pPr>
            <a:r>
              <a:rPr lang="en"/>
              <a:t>Seem to have reached limits of our existing (vanilla) limited-labeled dataset</a:t>
            </a:r>
            <a:r>
              <a:rPr lang="en"/>
              <a:t> </a:t>
            </a:r>
            <a:endParaRPr/>
          </a:p>
          <a:p>
            <a:pPr indent="0" lvl="0" marL="457200" rtl="0" algn="l">
              <a:spcBef>
                <a:spcPts val="800"/>
              </a:spcBef>
              <a:spcAft>
                <a:spcPts val="0"/>
              </a:spcAft>
              <a:buNone/>
            </a:pPr>
            <a:r>
              <a:t/>
            </a:r>
            <a:endParaRPr sz="1400"/>
          </a:p>
          <a:p>
            <a:pPr indent="-317500" lvl="0" marL="457200" rtl="0" algn="l">
              <a:spcBef>
                <a:spcPts val="800"/>
              </a:spcBef>
              <a:spcAft>
                <a:spcPts val="0"/>
              </a:spcAft>
              <a:buSzPts val="1400"/>
              <a:buChar char="●"/>
            </a:pPr>
            <a:r>
              <a:rPr lang="en" sz="1400"/>
              <a:t>No immediate plans to continue for publication</a:t>
            </a:r>
            <a:endParaRPr sz="1400"/>
          </a:p>
          <a:p>
            <a:pPr indent="0" lvl="0" marL="457200" rtl="0" algn="l">
              <a:spcBef>
                <a:spcPts val="800"/>
              </a:spcBef>
              <a:spcAft>
                <a:spcPts val="0"/>
              </a:spcAft>
              <a:buNone/>
            </a:pPr>
            <a:r>
              <a:rPr lang="en" sz="1400"/>
              <a:t> </a:t>
            </a:r>
            <a:endParaRPr sz="1400"/>
          </a:p>
        </p:txBody>
      </p:sp>
      <p:sp>
        <p:nvSpPr>
          <p:cNvPr id="178" name="Google Shape;178;p32"/>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Reflection and Outlook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Challenges</a:t>
            </a:r>
            <a:endParaRPr/>
          </a:p>
        </p:txBody>
      </p:sp>
      <p:sp>
        <p:nvSpPr>
          <p:cNvPr id="184" name="Google Shape;184;p33"/>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AutoNum type="arabicPeriod"/>
            </a:pPr>
            <a:r>
              <a:rPr b="1" lang="en"/>
              <a:t>No Public code availability</a:t>
            </a:r>
            <a:r>
              <a:rPr lang="en"/>
              <a:t> (but simple &amp; straightforward methodology)</a:t>
            </a:r>
            <a:endParaRPr/>
          </a:p>
          <a:p>
            <a:pPr indent="-317500" lvl="1" marL="914400" rtl="0" algn="l">
              <a:spcBef>
                <a:spcPts val="0"/>
              </a:spcBef>
              <a:spcAft>
                <a:spcPts val="0"/>
              </a:spcAft>
              <a:buSzPts val="1400"/>
              <a:buChar char="○"/>
            </a:pPr>
            <a:r>
              <a:rPr lang="en"/>
              <a:t>Action: Write preliminary code and identify possible blockers/deviations from source.</a:t>
            </a:r>
            <a:endParaRPr/>
          </a:p>
          <a:p>
            <a:pPr indent="-317500" lvl="1" marL="914400" rtl="0" algn="l">
              <a:spcBef>
                <a:spcPts val="0"/>
              </a:spcBef>
              <a:spcAft>
                <a:spcPts val="0"/>
              </a:spcAft>
              <a:buSzPts val="1400"/>
              <a:buChar char="○"/>
            </a:pPr>
            <a:r>
              <a:rPr lang="en"/>
              <a:t>Attempted: Contact Authors</a:t>
            </a:r>
            <a:endParaRPr/>
          </a:p>
          <a:p>
            <a:pPr indent="0" lvl="0" marL="0" rtl="0" algn="l">
              <a:spcBef>
                <a:spcPts val="800"/>
              </a:spcBef>
              <a:spcAft>
                <a:spcPts val="0"/>
              </a:spcAft>
              <a:buNone/>
            </a:pPr>
            <a:r>
              <a:t/>
            </a:r>
            <a:endParaRPr/>
          </a:p>
          <a:p>
            <a:pPr indent="-330200" lvl="0" marL="457200" rtl="0" algn="l">
              <a:spcBef>
                <a:spcPts val="800"/>
              </a:spcBef>
              <a:spcAft>
                <a:spcPts val="0"/>
              </a:spcAft>
              <a:buSzPts val="1600"/>
              <a:buAutoNum type="arabicPeriod"/>
            </a:pPr>
            <a:r>
              <a:rPr b="1" lang="en"/>
              <a:t>Bulk </a:t>
            </a:r>
            <a:r>
              <a:rPr b="1" lang="en"/>
              <a:t>Dataset Access (No API) and cumbersome Interface</a:t>
            </a:r>
            <a:endParaRPr b="1"/>
          </a:p>
          <a:p>
            <a:pPr indent="-317500" lvl="1" marL="914400" rtl="0" algn="l">
              <a:spcBef>
                <a:spcPts val="0"/>
              </a:spcBef>
              <a:spcAft>
                <a:spcPts val="0"/>
              </a:spcAft>
              <a:buSzPts val="1400"/>
              <a:buChar char="○"/>
            </a:pPr>
            <a:r>
              <a:rPr lang="en"/>
              <a:t>Action: Better familiarization of Interface and initial scrapping attempt.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descr="a black cat is sitting in front of a laptop computer . (Provided by Tenor)" id="185" name="Google Shape;185;p33"/>
          <p:cNvPicPr preferRelativeResize="0"/>
          <p:nvPr/>
        </p:nvPicPr>
        <p:blipFill>
          <a:blip r:embed="rId3">
            <a:alphaModFix/>
          </a:blip>
          <a:stretch>
            <a:fillRect/>
          </a:stretch>
        </p:blipFill>
        <p:spPr>
          <a:xfrm>
            <a:off x="7310075" y="3037300"/>
            <a:ext cx="1459750" cy="144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172AE"/>
                </a:solidFill>
              </a:rPr>
              <a:t>Questions?</a:t>
            </a:r>
            <a:endParaRPr>
              <a:solidFill>
                <a:srgbClr val="3172AE"/>
              </a:solidFill>
            </a:endParaRPr>
          </a:p>
        </p:txBody>
      </p:sp>
      <p:pic>
        <p:nvPicPr>
          <p:cNvPr descr="a cat is laying down in front of a colorful background with the words omgcatsinspace written below it (Provided by Tenor)" id="191" name="Google Shape;191;p34"/>
          <p:cNvPicPr preferRelativeResize="0"/>
          <p:nvPr/>
        </p:nvPicPr>
        <p:blipFill>
          <a:blip r:embed="rId3">
            <a:alphaModFix/>
          </a:blip>
          <a:stretch>
            <a:fillRect/>
          </a:stretch>
        </p:blipFill>
        <p:spPr>
          <a:xfrm>
            <a:off x="4065726" y="2733825"/>
            <a:ext cx="1012550" cy="110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8"/>
          <p:cNvSpPr txBox="1"/>
          <p:nvPr>
            <p:ph idx="1" type="body"/>
          </p:nvPr>
        </p:nvSpPr>
        <p:spPr>
          <a:xfrm>
            <a:off x="464875" y="912550"/>
            <a:ext cx="8252700" cy="33993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sz="1600"/>
              <a:t>Goal: </a:t>
            </a:r>
            <a:br>
              <a:rPr lang="en" sz="1600"/>
            </a:br>
            <a:r>
              <a:rPr lang="en" sz="1600"/>
              <a:t>Given </a:t>
            </a:r>
            <a:r>
              <a:rPr b="1" lang="en" sz="1600"/>
              <a:t>Deep Space Images of </a:t>
            </a:r>
            <a:r>
              <a:rPr b="1" lang="en" sz="1600"/>
              <a:t>Elliptical</a:t>
            </a:r>
            <a:r>
              <a:rPr b="1" lang="en" sz="1600"/>
              <a:t> Objects</a:t>
            </a:r>
            <a:r>
              <a:rPr lang="en" sz="1600"/>
              <a:t>, classify </a:t>
            </a:r>
            <a:r>
              <a:rPr b="1" lang="en" sz="1600"/>
              <a:t>True PNe</a:t>
            </a:r>
            <a:r>
              <a:rPr lang="en" sz="1600"/>
              <a:t> or </a:t>
            </a:r>
            <a:r>
              <a:rPr b="1" lang="en" sz="1600"/>
              <a:t>Rejected PNe</a:t>
            </a:r>
            <a:r>
              <a:rPr lang="en" sz="1600"/>
              <a:t> </a:t>
            </a:r>
            <a:endParaRPr sz="1600"/>
          </a:p>
          <a:p>
            <a:pPr indent="0" lvl="0" marL="0" rtl="0" algn="l">
              <a:lnSpc>
                <a:spcPct val="115000"/>
              </a:lnSpc>
              <a:spcBef>
                <a:spcPts val="800"/>
              </a:spcBef>
              <a:spcAft>
                <a:spcPts val="0"/>
              </a:spcAft>
              <a:buNone/>
            </a:pPr>
            <a:r>
              <a:rPr lang="en" sz="1600"/>
              <a:t>Input:</a:t>
            </a:r>
            <a:br>
              <a:rPr lang="en" sz="1600"/>
            </a:br>
            <a:r>
              <a:rPr b="1" lang="en" sz="1600"/>
              <a:t>224x224x3</a:t>
            </a:r>
            <a:r>
              <a:rPr lang="en" sz="1600"/>
              <a:t> (RGB) Images as Tensor of float64</a:t>
            </a:r>
            <a:endParaRPr sz="1600"/>
          </a:p>
          <a:p>
            <a:pPr indent="0" lvl="0" marL="0" rtl="0" algn="l">
              <a:lnSpc>
                <a:spcPct val="115000"/>
              </a:lnSpc>
              <a:spcBef>
                <a:spcPts val="800"/>
              </a:spcBef>
              <a:spcAft>
                <a:spcPts val="0"/>
              </a:spcAft>
              <a:buNone/>
            </a:pPr>
            <a:r>
              <a:rPr lang="en" sz="1600"/>
              <a:t>Output:</a:t>
            </a:r>
            <a:br>
              <a:rPr lang="en" sz="1600"/>
            </a:br>
            <a:r>
              <a:rPr lang="en" sz="1600"/>
              <a:t>Binary Classification (</a:t>
            </a:r>
            <a:r>
              <a:rPr b="1" lang="en" sz="1600"/>
              <a:t>True</a:t>
            </a:r>
            <a:r>
              <a:rPr lang="en" sz="1600"/>
              <a:t> or </a:t>
            </a:r>
            <a:r>
              <a:rPr b="1" lang="en" sz="1600"/>
              <a:t>Rejected</a:t>
            </a:r>
            <a:r>
              <a:rPr lang="en" sz="1600"/>
              <a:t>)</a:t>
            </a:r>
            <a:endParaRPr sz="1600"/>
          </a:p>
        </p:txBody>
      </p:sp>
      <p:sp>
        <p:nvSpPr>
          <p:cNvPr id="78" name="Google Shape;78;p18"/>
          <p:cNvSpPr txBox="1"/>
          <p:nvPr>
            <p:ph type="title"/>
          </p:nvPr>
        </p:nvSpPr>
        <p:spPr>
          <a:xfrm>
            <a:off x="464875" y="364075"/>
            <a:ext cx="8252700" cy="401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sz="2400">
                <a:solidFill>
                  <a:srgbClr val="3172AE"/>
                </a:solidFill>
              </a:rPr>
              <a:t>Planetary Nebulae (PNe) Classification</a:t>
            </a:r>
            <a:endParaRPr sz="2400"/>
          </a:p>
        </p:txBody>
      </p:sp>
      <p:pic>
        <p:nvPicPr>
          <p:cNvPr id="79" name="Google Shape;79;p18"/>
          <p:cNvPicPr preferRelativeResize="0"/>
          <p:nvPr/>
        </p:nvPicPr>
        <p:blipFill>
          <a:blip r:embed="rId3">
            <a:alphaModFix/>
          </a:blip>
          <a:stretch>
            <a:fillRect/>
          </a:stretch>
        </p:blipFill>
        <p:spPr>
          <a:xfrm>
            <a:off x="6737425" y="3125150"/>
            <a:ext cx="1270499" cy="1270499"/>
          </a:xfrm>
          <a:prstGeom prst="rect">
            <a:avLst/>
          </a:prstGeom>
          <a:noFill/>
          <a:ln>
            <a:noFill/>
          </a:ln>
        </p:spPr>
      </p:pic>
      <p:pic>
        <p:nvPicPr>
          <p:cNvPr id="80" name="Google Shape;80;p18"/>
          <p:cNvPicPr preferRelativeResize="0"/>
          <p:nvPr/>
        </p:nvPicPr>
        <p:blipFill>
          <a:blip r:embed="rId4">
            <a:alphaModFix/>
          </a:blip>
          <a:stretch>
            <a:fillRect/>
          </a:stretch>
        </p:blipFill>
        <p:spPr>
          <a:xfrm>
            <a:off x="634860" y="3125150"/>
            <a:ext cx="6102564" cy="127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464867" y="364075"/>
            <a:ext cx="82527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Learning Tasks: Transfer Learning &amp; Semi-Supervised Learning (SSL)</a:t>
            </a:r>
            <a:endParaRPr/>
          </a:p>
        </p:txBody>
      </p:sp>
      <p:sp>
        <p:nvSpPr>
          <p:cNvPr id="86" name="Google Shape;86;p19"/>
          <p:cNvSpPr txBox="1"/>
          <p:nvPr>
            <p:ph idx="1" type="body"/>
          </p:nvPr>
        </p:nvSpPr>
        <p:spPr>
          <a:xfrm>
            <a:off x="464875" y="1266200"/>
            <a:ext cx="8252700" cy="30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Two different Learning Tasks:</a:t>
            </a:r>
            <a:endParaRPr/>
          </a:p>
          <a:p>
            <a:pPr indent="-342900" lvl="0" marL="457200" rtl="0" algn="l">
              <a:spcBef>
                <a:spcPts val="800"/>
              </a:spcBef>
              <a:spcAft>
                <a:spcPts val="0"/>
              </a:spcAft>
              <a:buSzPts val="1800"/>
              <a:buChar char="●"/>
            </a:pPr>
            <a:r>
              <a:rPr b="1" lang="en"/>
              <a:t>Transfer Learning (LP-FT)</a:t>
            </a:r>
            <a:r>
              <a:rPr lang="en"/>
              <a:t> from a </a:t>
            </a:r>
            <a:r>
              <a:rPr b="1" lang="en"/>
              <a:t>large</a:t>
            </a:r>
            <a:r>
              <a:rPr lang="en"/>
              <a:t>, everyday object source (ImageNet) to a </a:t>
            </a:r>
            <a:r>
              <a:rPr b="1" lang="en"/>
              <a:t>small and</a:t>
            </a:r>
            <a:r>
              <a:rPr lang="en"/>
              <a:t> </a:t>
            </a:r>
            <a:r>
              <a:rPr b="1" lang="en"/>
              <a:t>very rarely studied</a:t>
            </a:r>
            <a:r>
              <a:rPr lang="en"/>
              <a:t> target (Planetary Nebulae)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464867" y="364075"/>
            <a:ext cx="82527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Learning Tasks: Transfer Learning &amp; Semi-Supervised Learning (SSL)</a:t>
            </a:r>
            <a:endParaRPr/>
          </a:p>
        </p:txBody>
      </p:sp>
      <p:sp>
        <p:nvSpPr>
          <p:cNvPr id="92" name="Google Shape;92;p20"/>
          <p:cNvSpPr txBox="1"/>
          <p:nvPr>
            <p:ph idx="1" type="body"/>
          </p:nvPr>
        </p:nvSpPr>
        <p:spPr>
          <a:xfrm>
            <a:off x="464875" y="1266200"/>
            <a:ext cx="8252700" cy="30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Two different Learning Tasks:</a:t>
            </a:r>
            <a:endParaRPr/>
          </a:p>
          <a:p>
            <a:pPr indent="-342900" lvl="0" marL="457200" rtl="0" algn="l">
              <a:spcBef>
                <a:spcPts val="800"/>
              </a:spcBef>
              <a:spcAft>
                <a:spcPts val="0"/>
              </a:spcAft>
              <a:buSzPts val="1800"/>
              <a:buChar char="●"/>
            </a:pPr>
            <a:r>
              <a:rPr b="1" lang="en"/>
              <a:t>Transfer Learning (LP-FT)</a:t>
            </a:r>
            <a:r>
              <a:rPr lang="en"/>
              <a:t> from a </a:t>
            </a:r>
            <a:r>
              <a:rPr b="1" lang="en"/>
              <a:t>large</a:t>
            </a:r>
            <a:r>
              <a:rPr lang="en"/>
              <a:t>, everyday object source (ImageNet) to a </a:t>
            </a:r>
            <a:r>
              <a:rPr b="1" lang="en"/>
              <a:t>small and</a:t>
            </a:r>
            <a:r>
              <a:rPr lang="en"/>
              <a:t> </a:t>
            </a:r>
            <a:r>
              <a:rPr b="1" lang="en"/>
              <a:t>very rarely studied</a:t>
            </a:r>
            <a:r>
              <a:rPr lang="en"/>
              <a:t> target (Planetary Nebulae)</a:t>
            </a:r>
            <a:endParaRPr/>
          </a:p>
          <a:p>
            <a:pPr indent="-342900" lvl="0" marL="457200" rtl="0" algn="l">
              <a:spcBef>
                <a:spcPts val="1000"/>
              </a:spcBef>
              <a:spcAft>
                <a:spcPts val="0"/>
              </a:spcAft>
              <a:buSzPts val="1800"/>
              <a:buChar char="●"/>
            </a:pPr>
            <a:r>
              <a:rPr b="1" lang="en"/>
              <a:t>SSL (MixMatch)</a:t>
            </a:r>
            <a:r>
              <a:rPr lang="en"/>
              <a:t> where model </a:t>
            </a:r>
            <a:r>
              <a:rPr b="1" lang="en"/>
              <a:t>learns from </a:t>
            </a:r>
            <a:r>
              <a:rPr b="1" lang="en" u="sng"/>
              <a:t>few labeled examples</a:t>
            </a:r>
            <a:r>
              <a:rPr lang="en"/>
              <a:t>, while </a:t>
            </a:r>
            <a:r>
              <a:rPr b="1" lang="en"/>
              <a:t>generating pseudo-labels for many </a:t>
            </a:r>
            <a:r>
              <a:rPr b="1" lang="en" u="sng"/>
              <a:t>unlabeled data</a:t>
            </a:r>
            <a:r>
              <a:rPr lang="en"/>
              <a:t> to refine predictions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464867" y="364075"/>
            <a:ext cx="82527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Learning Tasks: Transfer Learning &amp; Semi-Supervised Learning (SSL)</a:t>
            </a:r>
            <a:endParaRPr/>
          </a:p>
        </p:txBody>
      </p:sp>
      <p:sp>
        <p:nvSpPr>
          <p:cNvPr id="98" name="Google Shape;98;p21"/>
          <p:cNvSpPr txBox="1"/>
          <p:nvPr>
            <p:ph idx="1" type="body"/>
          </p:nvPr>
        </p:nvSpPr>
        <p:spPr>
          <a:xfrm>
            <a:off x="464875" y="1266200"/>
            <a:ext cx="8252700" cy="30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9E9E9E"/>
                </a:solidFill>
              </a:rPr>
              <a:t>Two different Learning Tasks:</a:t>
            </a:r>
            <a:endParaRPr>
              <a:solidFill>
                <a:srgbClr val="9E9E9E"/>
              </a:solidFill>
            </a:endParaRPr>
          </a:p>
          <a:p>
            <a:pPr indent="-342900" lvl="0" marL="457200" rtl="0" algn="l">
              <a:spcBef>
                <a:spcPts val="800"/>
              </a:spcBef>
              <a:spcAft>
                <a:spcPts val="0"/>
              </a:spcAft>
              <a:buClr>
                <a:srgbClr val="9E9E9E"/>
              </a:buClr>
              <a:buSzPts val="1800"/>
              <a:buChar char="●"/>
            </a:pPr>
            <a:r>
              <a:rPr b="1" lang="en">
                <a:solidFill>
                  <a:srgbClr val="9E9E9E"/>
                </a:solidFill>
              </a:rPr>
              <a:t>Transfer Learning (LP-FT)</a:t>
            </a:r>
            <a:r>
              <a:rPr lang="en">
                <a:solidFill>
                  <a:srgbClr val="9E9E9E"/>
                </a:solidFill>
              </a:rPr>
              <a:t> from a </a:t>
            </a:r>
            <a:r>
              <a:rPr b="1" lang="en">
                <a:solidFill>
                  <a:srgbClr val="9E9E9E"/>
                </a:solidFill>
              </a:rPr>
              <a:t>large</a:t>
            </a:r>
            <a:r>
              <a:rPr lang="en">
                <a:solidFill>
                  <a:srgbClr val="9E9E9E"/>
                </a:solidFill>
              </a:rPr>
              <a:t>, everyday object source (ImageNet) to a </a:t>
            </a:r>
            <a:r>
              <a:rPr b="1" lang="en">
                <a:solidFill>
                  <a:srgbClr val="9E9E9E"/>
                </a:solidFill>
              </a:rPr>
              <a:t>small and</a:t>
            </a:r>
            <a:r>
              <a:rPr lang="en">
                <a:solidFill>
                  <a:srgbClr val="9E9E9E"/>
                </a:solidFill>
              </a:rPr>
              <a:t> </a:t>
            </a:r>
            <a:r>
              <a:rPr b="1" lang="en">
                <a:solidFill>
                  <a:srgbClr val="9E9E9E"/>
                </a:solidFill>
              </a:rPr>
              <a:t>very rarely studied</a:t>
            </a:r>
            <a:r>
              <a:rPr lang="en">
                <a:solidFill>
                  <a:srgbClr val="9E9E9E"/>
                </a:solidFill>
              </a:rPr>
              <a:t> target (Planetary Nebulae)</a:t>
            </a:r>
            <a:endParaRPr>
              <a:solidFill>
                <a:srgbClr val="9E9E9E"/>
              </a:solidFill>
            </a:endParaRPr>
          </a:p>
          <a:p>
            <a:pPr indent="-342900" lvl="0" marL="457200" rtl="0" algn="l">
              <a:spcBef>
                <a:spcPts val="1000"/>
              </a:spcBef>
              <a:spcAft>
                <a:spcPts val="0"/>
              </a:spcAft>
              <a:buClr>
                <a:srgbClr val="9E9E9E"/>
              </a:buClr>
              <a:buSzPts val="1800"/>
              <a:buChar char="●"/>
            </a:pPr>
            <a:r>
              <a:rPr b="1" lang="en">
                <a:solidFill>
                  <a:srgbClr val="9E9E9E"/>
                </a:solidFill>
              </a:rPr>
              <a:t>SSL (MixMatch)</a:t>
            </a:r>
            <a:r>
              <a:rPr lang="en">
                <a:solidFill>
                  <a:srgbClr val="9E9E9E"/>
                </a:solidFill>
              </a:rPr>
              <a:t> where model </a:t>
            </a:r>
            <a:r>
              <a:rPr b="1" lang="en">
                <a:solidFill>
                  <a:srgbClr val="9E9E9E"/>
                </a:solidFill>
              </a:rPr>
              <a:t>learns from few labeled examples</a:t>
            </a:r>
            <a:r>
              <a:rPr lang="en">
                <a:solidFill>
                  <a:srgbClr val="9E9E9E"/>
                </a:solidFill>
              </a:rPr>
              <a:t>, while </a:t>
            </a:r>
            <a:r>
              <a:rPr b="1" lang="en">
                <a:solidFill>
                  <a:srgbClr val="9E9E9E"/>
                </a:solidFill>
              </a:rPr>
              <a:t>generating pseudo-labels for many unlabeled data</a:t>
            </a:r>
            <a:r>
              <a:rPr lang="en">
                <a:solidFill>
                  <a:srgbClr val="9E9E9E"/>
                </a:solidFill>
              </a:rPr>
              <a:t> to refine predictions</a:t>
            </a:r>
            <a:endParaRPr>
              <a:solidFill>
                <a:srgbClr val="9E9E9E"/>
              </a:solidFill>
            </a:endParaRPr>
          </a:p>
          <a:p>
            <a:pPr indent="0" lvl="0" marL="0" rtl="0" algn="l">
              <a:spcBef>
                <a:spcPts val="800"/>
              </a:spcBef>
              <a:spcAft>
                <a:spcPts val="0"/>
              </a:spcAft>
              <a:buNone/>
            </a:pPr>
            <a:r>
              <a:rPr lang="en"/>
              <a:t>Why this matters?</a:t>
            </a:r>
            <a:endParaRPr/>
          </a:p>
          <a:p>
            <a:pPr indent="-342900" lvl="0" marL="457200" rtl="0" algn="l">
              <a:spcBef>
                <a:spcPts val="800"/>
              </a:spcBef>
              <a:spcAft>
                <a:spcPts val="0"/>
              </a:spcAft>
              <a:buSzPts val="1800"/>
              <a:buChar char="●"/>
            </a:pPr>
            <a:r>
              <a:rPr lang="en"/>
              <a:t>ML: Performance of ImageNet-based TL &amp; MixMatch SSL on a mostly never before seen, “Low-Resolution” dataset</a:t>
            </a:r>
            <a:endParaRPr/>
          </a:p>
          <a:p>
            <a:pPr indent="-342900" lvl="0" marL="457200" rtl="0" algn="l">
              <a:spcBef>
                <a:spcPts val="0"/>
              </a:spcBef>
              <a:spcAft>
                <a:spcPts val="0"/>
              </a:spcAft>
              <a:buSzPts val="1800"/>
              <a:buChar char="●"/>
            </a:pPr>
            <a:r>
              <a:rPr lang="en"/>
              <a:t>Astrophysics: Motivate Astronomers to more readily explore and adopt ML techniques during deep-space explorations and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464875" y="364075"/>
            <a:ext cx="82044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Data and Evaluation</a:t>
            </a:r>
            <a:endParaRPr/>
          </a:p>
          <a:p>
            <a:pPr indent="0" lvl="0" marL="0" rtl="0" algn="l">
              <a:spcBef>
                <a:spcPts val="0"/>
              </a:spcBef>
              <a:spcAft>
                <a:spcPts val="0"/>
              </a:spcAft>
              <a:buNone/>
            </a:pPr>
            <a:r>
              <a:t/>
            </a:r>
            <a:endParaRPr/>
          </a:p>
        </p:txBody>
      </p:sp>
      <p:sp>
        <p:nvSpPr>
          <p:cNvPr id="104" name="Google Shape;104;p22"/>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sz="1600"/>
              <a:t>HASH-PN dataset (</a:t>
            </a:r>
            <a:r>
              <a:rPr lang="en" sz="1600" u="sng">
                <a:solidFill>
                  <a:schemeClr val="hlink"/>
                </a:solidFill>
                <a:hlinkClick r:id="rId3"/>
              </a:rPr>
              <a:t>Parker et al., 2016</a:t>
            </a:r>
            <a:r>
              <a:rPr lang="en" sz="1600"/>
              <a:t>)</a:t>
            </a:r>
            <a:endParaRPr sz="1600"/>
          </a:p>
          <a:p>
            <a:pPr indent="-317500" lvl="1" marL="914400" rtl="0" algn="l">
              <a:spcBef>
                <a:spcPts val="0"/>
              </a:spcBef>
              <a:spcAft>
                <a:spcPts val="0"/>
              </a:spcAft>
              <a:buClr>
                <a:srgbClr val="595959"/>
              </a:buClr>
              <a:buSzPts val="1400"/>
              <a:buChar char="○"/>
            </a:pPr>
            <a:r>
              <a:rPr lang="en" sz="1400">
                <a:solidFill>
                  <a:srgbClr val="595959"/>
                </a:solidFill>
                <a:latin typeface="Arial"/>
                <a:ea typeface="Arial"/>
                <a:cs typeface="Arial"/>
                <a:sym typeface="Arial"/>
              </a:rPr>
              <a:t>Over 30,000 Images, 5426 Labeled</a:t>
            </a:r>
            <a:endParaRPr sz="1400">
              <a:solidFill>
                <a:srgbClr val="595959"/>
              </a:solidFill>
              <a:latin typeface="Arial"/>
              <a:ea typeface="Arial"/>
              <a:cs typeface="Arial"/>
              <a:sym typeface="Arial"/>
            </a:endParaRPr>
          </a:p>
          <a:p>
            <a:pPr indent="0" lvl="0" marL="457200" rtl="0" algn="l">
              <a:spcBef>
                <a:spcPts val="800"/>
              </a:spcBef>
              <a:spcAft>
                <a:spcPts val="0"/>
              </a:spcAft>
              <a:buNone/>
            </a:pPr>
            <a:r>
              <a:t/>
            </a:r>
            <a:endParaRPr sz="1400"/>
          </a:p>
          <a:p>
            <a:pPr indent="-330200" lvl="0" marL="457200" rtl="0" algn="l">
              <a:spcBef>
                <a:spcPts val="800"/>
              </a:spcBef>
              <a:spcAft>
                <a:spcPts val="0"/>
              </a:spcAft>
              <a:buSzPts val="1600"/>
              <a:buChar char="●"/>
            </a:pPr>
            <a:r>
              <a:rPr lang="en" sz="1600"/>
              <a:t>8/1/1 split of train/val/test</a:t>
            </a:r>
            <a:endParaRPr sz="1600"/>
          </a:p>
          <a:p>
            <a:pPr indent="-317500" lvl="1" marL="914400" rtl="0" algn="l">
              <a:spcBef>
                <a:spcPts val="0"/>
              </a:spcBef>
              <a:spcAft>
                <a:spcPts val="0"/>
              </a:spcAft>
              <a:buSzPts val="1400"/>
              <a:buChar char="○"/>
            </a:pPr>
            <a:r>
              <a:rPr lang="en"/>
              <a:t>Employ strict partitioning to prevent leakage </a:t>
            </a:r>
            <a:br>
              <a:rPr lang="en"/>
            </a:br>
            <a:r>
              <a:rPr lang="en"/>
              <a:t>(based on coordinates)</a:t>
            </a:r>
            <a:endParaRPr/>
          </a:p>
          <a:p>
            <a:pPr indent="0" lvl="0" marL="0" rtl="0" algn="l">
              <a:spcBef>
                <a:spcPts val="800"/>
              </a:spcBef>
              <a:spcAft>
                <a:spcPts val="0"/>
              </a:spcAft>
              <a:buNone/>
            </a:pPr>
            <a:r>
              <a:t/>
            </a:r>
            <a:endParaRPr sz="1600"/>
          </a:p>
          <a:p>
            <a:pPr indent="0" lvl="0" marL="457200" rtl="0" algn="l">
              <a:spcBef>
                <a:spcPts val="800"/>
              </a:spcBef>
              <a:spcAft>
                <a:spcPts val="0"/>
              </a:spcAft>
              <a:buNone/>
            </a:pPr>
            <a:r>
              <a:t/>
            </a:r>
            <a:endParaRPr sz="1600"/>
          </a:p>
        </p:txBody>
      </p:sp>
      <p:pic>
        <p:nvPicPr>
          <p:cNvPr id="105" name="Google Shape;105;p22"/>
          <p:cNvPicPr preferRelativeResize="0"/>
          <p:nvPr/>
        </p:nvPicPr>
        <p:blipFill>
          <a:blip r:embed="rId4">
            <a:alphaModFix/>
          </a:blip>
          <a:stretch>
            <a:fillRect/>
          </a:stretch>
        </p:blipFill>
        <p:spPr>
          <a:xfrm>
            <a:off x="350726" y="3073126"/>
            <a:ext cx="5458499" cy="1188650"/>
          </a:xfrm>
          <a:prstGeom prst="rect">
            <a:avLst/>
          </a:prstGeom>
          <a:noFill/>
          <a:ln>
            <a:noFill/>
          </a:ln>
        </p:spPr>
      </p:pic>
      <p:pic>
        <p:nvPicPr>
          <p:cNvPr id="106" name="Google Shape;106;p22"/>
          <p:cNvPicPr preferRelativeResize="0"/>
          <p:nvPr/>
        </p:nvPicPr>
        <p:blipFill>
          <a:blip r:embed="rId5">
            <a:alphaModFix/>
          </a:blip>
          <a:stretch>
            <a:fillRect/>
          </a:stretch>
        </p:blipFill>
        <p:spPr>
          <a:xfrm>
            <a:off x="6026000" y="457650"/>
            <a:ext cx="2830151" cy="240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464867" y="364075"/>
            <a:ext cx="82044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lang="en"/>
              <a:t>Data</a:t>
            </a:r>
            <a:endParaRPr/>
          </a:p>
          <a:p>
            <a:pPr indent="0" lvl="0" marL="0" rtl="0" algn="l">
              <a:spcBef>
                <a:spcPts val="0"/>
              </a:spcBef>
              <a:spcAft>
                <a:spcPts val="0"/>
              </a:spcAft>
              <a:buNone/>
            </a:pPr>
            <a:r>
              <a:t/>
            </a:r>
            <a:endParaRPr/>
          </a:p>
        </p:txBody>
      </p:sp>
      <p:sp>
        <p:nvSpPr>
          <p:cNvPr id="112" name="Google Shape;112;p23"/>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Source: </a:t>
            </a:r>
            <a:r>
              <a:rPr lang="en"/>
              <a:t>HASH-PN database (</a:t>
            </a:r>
            <a:r>
              <a:rPr lang="en" u="sng">
                <a:solidFill>
                  <a:schemeClr val="hlink"/>
                </a:solidFill>
                <a:hlinkClick r:id="rId3"/>
              </a:rPr>
              <a:t>Parker, et. al., 2016</a:t>
            </a:r>
            <a:r>
              <a:rPr lang="en"/>
              <a:t>)</a:t>
            </a:r>
            <a:endParaRPr/>
          </a:p>
          <a:p>
            <a:pPr indent="-317500" lvl="1" marL="914400" rtl="0" algn="l">
              <a:spcBef>
                <a:spcPts val="0"/>
              </a:spcBef>
              <a:spcAft>
                <a:spcPts val="0"/>
              </a:spcAft>
              <a:buSzPts val="1400"/>
              <a:buChar char="○"/>
            </a:pPr>
            <a:r>
              <a:rPr lang="en"/>
              <a:t>Over 30,000 Images, 5426 Labeled</a:t>
            </a:r>
            <a:endParaRPr/>
          </a:p>
          <a:p>
            <a:pPr indent="0" lvl="0" marL="457200" rtl="0" algn="l">
              <a:spcBef>
                <a:spcPts val="800"/>
              </a:spcBef>
              <a:spcAft>
                <a:spcPts val="0"/>
              </a:spcAft>
              <a:buNone/>
            </a:pPr>
            <a:r>
              <a:t/>
            </a:r>
            <a:endParaRPr/>
          </a:p>
          <a:p>
            <a:pPr indent="-330200" lvl="0" marL="457200" rtl="0" algn="l">
              <a:spcBef>
                <a:spcPts val="800"/>
              </a:spcBef>
              <a:spcAft>
                <a:spcPts val="0"/>
              </a:spcAft>
              <a:buSzPts val="1600"/>
              <a:buChar char="●"/>
            </a:pPr>
            <a:r>
              <a:rPr lang="en"/>
              <a:t>Custom Dataset: 1,000 sub-samples from Hash-PN ’Optical’ group subset</a:t>
            </a:r>
            <a:endParaRPr/>
          </a:p>
          <a:p>
            <a:pPr indent="-317500" lvl="1" marL="914400" rtl="0" algn="l">
              <a:spcBef>
                <a:spcPts val="0"/>
              </a:spcBef>
              <a:spcAft>
                <a:spcPts val="0"/>
              </a:spcAft>
              <a:buSzPts val="1400"/>
              <a:buChar char="○"/>
            </a:pPr>
            <a:r>
              <a:rPr lang="en"/>
              <a:t>3-channel RGB images of varying sizes (&gt; 900 x 900 px)</a:t>
            </a:r>
            <a:br>
              <a:rPr lang="en"/>
            </a:br>
            <a:r>
              <a:rPr lang="en"/>
              <a:t>Center-cropped to the Possible PNes at 224 x 224 px</a:t>
            </a:r>
            <a:endParaRPr/>
          </a:p>
        </p:txBody>
      </p:sp>
      <p:pic>
        <p:nvPicPr>
          <p:cNvPr id="113" name="Google Shape;113;p23"/>
          <p:cNvPicPr preferRelativeResize="0"/>
          <p:nvPr/>
        </p:nvPicPr>
        <p:blipFill>
          <a:blip r:embed="rId4">
            <a:alphaModFix/>
          </a:blip>
          <a:stretch>
            <a:fillRect/>
          </a:stretch>
        </p:blipFill>
        <p:spPr>
          <a:xfrm>
            <a:off x="6701620" y="2586283"/>
            <a:ext cx="1947672" cy="1947672"/>
          </a:xfrm>
          <a:prstGeom prst="rect">
            <a:avLst/>
          </a:prstGeom>
          <a:noFill/>
          <a:ln>
            <a:noFill/>
          </a:ln>
        </p:spPr>
      </p:pic>
      <p:pic>
        <p:nvPicPr>
          <p:cNvPr id="114" name="Google Shape;114;p23"/>
          <p:cNvPicPr preferRelativeResize="0"/>
          <p:nvPr/>
        </p:nvPicPr>
        <p:blipFill>
          <a:blip r:embed="rId5">
            <a:alphaModFix/>
          </a:blip>
          <a:stretch>
            <a:fillRect/>
          </a:stretch>
        </p:blipFill>
        <p:spPr>
          <a:xfrm>
            <a:off x="565125" y="2585125"/>
            <a:ext cx="1950720" cy="1950720"/>
          </a:xfrm>
          <a:prstGeom prst="rect">
            <a:avLst/>
          </a:prstGeom>
          <a:noFill/>
          <a:ln>
            <a:noFill/>
          </a:ln>
        </p:spPr>
      </p:pic>
      <p:pic>
        <p:nvPicPr>
          <p:cNvPr id="115" name="Google Shape;115;p23"/>
          <p:cNvPicPr preferRelativeResize="0"/>
          <p:nvPr/>
        </p:nvPicPr>
        <p:blipFill>
          <a:blip r:embed="rId6">
            <a:alphaModFix/>
          </a:blip>
          <a:stretch>
            <a:fillRect/>
          </a:stretch>
        </p:blipFill>
        <p:spPr>
          <a:xfrm>
            <a:off x="2631450" y="2587725"/>
            <a:ext cx="1950720" cy="1950720"/>
          </a:xfrm>
          <a:prstGeom prst="rect">
            <a:avLst/>
          </a:prstGeom>
          <a:noFill/>
          <a:ln>
            <a:noFill/>
          </a:ln>
        </p:spPr>
      </p:pic>
      <p:pic>
        <p:nvPicPr>
          <p:cNvPr id="116" name="Google Shape;116;p23"/>
          <p:cNvPicPr preferRelativeResize="0"/>
          <p:nvPr/>
        </p:nvPicPr>
        <p:blipFill>
          <a:blip r:embed="rId7">
            <a:alphaModFix/>
          </a:blip>
          <a:stretch>
            <a:fillRect/>
          </a:stretch>
        </p:blipFill>
        <p:spPr>
          <a:xfrm>
            <a:off x="4704638" y="2585125"/>
            <a:ext cx="1950720" cy="19507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464867" y="364075"/>
            <a:ext cx="8204400" cy="8727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Methods</a:t>
            </a:r>
            <a:endParaRPr/>
          </a:p>
          <a:p>
            <a:pPr indent="0" lvl="0" marL="0" rtl="0" algn="l">
              <a:spcBef>
                <a:spcPts val="0"/>
              </a:spcBef>
              <a:spcAft>
                <a:spcPts val="0"/>
              </a:spcAft>
              <a:buNone/>
            </a:pPr>
            <a:r>
              <a:t/>
            </a:r>
            <a:endParaRPr/>
          </a:p>
        </p:txBody>
      </p:sp>
      <p:sp>
        <p:nvSpPr>
          <p:cNvPr id="122" name="Google Shape;122;p24"/>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Candidate Methods:</a:t>
            </a:r>
            <a:endParaRPr b="1"/>
          </a:p>
          <a:p>
            <a:pPr indent="-330200" lvl="0" marL="457200" rtl="0" algn="l">
              <a:spcBef>
                <a:spcPts val="800"/>
              </a:spcBef>
              <a:spcAft>
                <a:spcPts val="0"/>
              </a:spcAft>
              <a:buSzPts val="1600"/>
              <a:buChar char="●"/>
            </a:pPr>
            <a:r>
              <a:rPr b="1" lang="en"/>
              <a:t>Baseline pre-trained models</a:t>
            </a:r>
            <a:r>
              <a:rPr lang="en"/>
              <a:t> on ImageNet1k</a:t>
            </a:r>
            <a:endParaRPr/>
          </a:p>
          <a:p>
            <a:pPr indent="-317500" lvl="1" marL="914400" rtl="0" algn="l">
              <a:spcBef>
                <a:spcPts val="0"/>
              </a:spcBef>
              <a:spcAft>
                <a:spcPts val="0"/>
              </a:spcAft>
              <a:buSzPts val="1400"/>
              <a:buChar char="○"/>
            </a:pPr>
            <a:r>
              <a:rPr lang="en"/>
              <a:t>InceptionResNetV2</a:t>
            </a:r>
            <a:endParaRPr/>
          </a:p>
          <a:p>
            <a:pPr indent="-317500" lvl="1" marL="914400" rtl="0" algn="l">
              <a:spcBef>
                <a:spcPts val="0"/>
              </a:spcBef>
              <a:spcAft>
                <a:spcPts val="0"/>
              </a:spcAft>
              <a:buSzPts val="1400"/>
              <a:buChar char="○"/>
            </a:pPr>
            <a:r>
              <a:rPr lang="en"/>
              <a:t>DenseNet201 </a:t>
            </a:r>
            <a:endParaRPr/>
          </a:p>
          <a:p>
            <a:pPr indent="-317500" lvl="1" marL="914400" rtl="0" algn="l">
              <a:spcBef>
                <a:spcPts val="0"/>
              </a:spcBef>
              <a:spcAft>
                <a:spcPts val="0"/>
              </a:spcAft>
              <a:buSzPts val="1400"/>
              <a:buChar char="○"/>
            </a:pPr>
            <a:r>
              <a:rPr lang="en"/>
              <a:t>ResNet50</a:t>
            </a:r>
            <a:endParaRPr/>
          </a:p>
          <a:p>
            <a:pPr indent="-330200" lvl="0" marL="457200" rtl="0" algn="l">
              <a:spcBef>
                <a:spcPts val="0"/>
              </a:spcBef>
              <a:spcAft>
                <a:spcPts val="0"/>
              </a:spcAft>
              <a:buSzPts val="1600"/>
              <a:buChar char="●"/>
            </a:pPr>
            <a:r>
              <a:rPr lang="en"/>
              <a:t>Perform</a:t>
            </a:r>
            <a:r>
              <a:rPr b="1" lang="en"/>
              <a:t> Linear Probing</a:t>
            </a:r>
            <a:r>
              <a:rPr lang="en"/>
              <a:t> on the best performing baseline model*</a:t>
            </a:r>
            <a:endParaRPr/>
          </a:p>
          <a:p>
            <a:pPr indent="-330200" lvl="0" marL="457200" rtl="0" algn="l">
              <a:spcBef>
                <a:spcPts val="0"/>
              </a:spcBef>
              <a:spcAft>
                <a:spcPts val="0"/>
              </a:spcAft>
              <a:buSzPts val="1600"/>
              <a:buChar char="●"/>
            </a:pPr>
            <a:r>
              <a:rPr lang="en"/>
              <a:t>Perform </a:t>
            </a:r>
            <a:r>
              <a:rPr b="1" lang="en"/>
              <a:t>(possibly Full) Fine-Tuning </a:t>
            </a:r>
            <a:r>
              <a:rPr lang="en"/>
              <a:t>on the best performing baseline model*</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Preliminary Hypothesis:</a:t>
            </a:r>
            <a:endParaRPr b="1"/>
          </a:p>
          <a:p>
            <a:pPr indent="0" lvl="0" marL="0" rtl="0" algn="l">
              <a:spcBef>
                <a:spcPts val="800"/>
              </a:spcBef>
              <a:spcAft>
                <a:spcPts val="0"/>
              </a:spcAft>
              <a:buNone/>
            </a:pPr>
            <a:r>
              <a:rPr b="1" lang="en"/>
              <a:t>Fine-Tuning </a:t>
            </a:r>
            <a:r>
              <a:rPr lang="en"/>
              <a:t>will outperform Baseline and Linear Probing due to large Domain-Shift</a:t>
            </a:r>
            <a:endParaRPr/>
          </a:p>
          <a:p>
            <a:pPr indent="0" lvl="0" marL="0" rtl="0" algn="l">
              <a:spcBef>
                <a:spcPts val="800"/>
              </a:spcBef>
              <a:spcAft>
                <a:spcPts val="0"/>
              </a:spcAft>
              <a:buNone/>
            </a:pPr>
            <a:r>
              <a:rPr lang="en" sz="1000">
                <a:solidFill>
                  <a:srgbClr val="7F7F7F"/>
                </a:solidFill>
              </a:rPr>
              <a:t>*Extensions to Original Paper</a:t>
            </a:r>
            <a:endParaRPr sz="1000">
              <a:solidFill>
                <a:srgbClr val="7F7F7F"/>
              </a:solidFill>
            </a:endParaRPr>
          </a:p>
        </p:txBody>
      </p:sp>
      <p:sp>
        <p:nvSpPr>
          <p:cNvPr id="123" name="Google Shape;123;p24"/>
          <p:cNvSpPr txBox="1"/>
          <p:nvPr>
            <p:ph idx="1" type="body"/>
          </p:nvPr>
        </p:nvSpPr>
        <p:spPr>
          <a:xfrm>
            <a:off x="2279280" y="495650"/>
            <a:ext cx="3272700" cy="23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Reproducibility</a:t>
            </a:r>
            <a:r>
              <a:rPr lang="en" sz="1200"/>
              <a:t> Study*</a:t>
            </a:r>
            <a:endParaRPr sz="1200"/>
          </a:p>
        </p:txBody>
      </p:sp>
      <p:pic>
        <p:nvPicPr>
          <p:cNvPr id="124" name="Google Shape;124;p24"/>
          <p:cNvPicPr preferRelativeResize="0"/>
          <p:nvPr/>
        </p:nvPicPr>
        <p:blipFill rotWithShape="1">
          <a:blip r:embed="rId3">
            <a:alphaModFix/>
          </a:blip>
          <a:srcRect b="0" l="0" r="12049" t="0"/>
          <a:stretch/>
        </p:blipFill>
        <p:spPr>
          <a:xfrm>
            <a:off x="5774075" y="364075"/>
            <a:ext cx="2259224" cy="212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464867" y="364075"/>
            <a:ext cx="8204400" cy="471000"/>
          </a:xfrm>
          <a:prstGeom prst="rect">
            <a:avLst/>
          </a:prstGeom>
        </p:spPr>
        <p:txBody>
          <a:bodyPr anchorCtr="0" anchor="t" bIns="34275" lIns="68575" spcFirstLastPara="1" rIns="68575" wrap="square" tIns="34275">
            <a:spAutoFit/>
          </a:bodyPr>
          <a:lstStyle/>
          <a:p>
            <a:pPr indent="0" lvl="0" marL="0" rtl="0" algn="l">
              <a:spcBef>
                <a:spcPts val="0"/>
              </a:spcBef>
              <a:spcAft>
                <a:spcPts val="0"/>
              </a:spcAft>
              <a:buNone/>
            </a:pPr>
            <a:r>
              <a:rPr lang="en"/>
              <a:t>Methods: LP-FT (Transfer Learning)</a:t>
            </a:r>
            <a:endParaRPr/>
          </a:p>
        </p:txBody>
      </p:sp>
      <p:sp>
        <p:nvSpPr>
          <p:cNvPr id="130" name="Google Shape;130;p25"/>
          <p:cNvSpPr txBox="1"/>
          <p:nvPr>
            <p:ph idx="1" type="body"/>
          </p:nvPr>
        </p:nvSpPr>
        <p:spPr>
          <a:xfrm>
            <a:off x="464875" y="898725"/>
            <a:ext cx="8204400" cy="341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Baseline (Reproduce): </a:t>
            </a:r>
            <a:br>
              <a:rPr lang="en"/>
            </a:br>
            <a:r>
              <a:rPr lang="en"/>
              <a:t>	Linear Probing on DenseNet201 pre-trained on ImageNet-1k (</a:t>
            </a:r>
            <a:r>
              <a:rPr lang="en" u="sng">
                <a:solidFill>
                  <a:schemeClr val="hlink"/>
                </a:solidFill>
                <a:hlinkClick r:id="rId3"/>
              </a:rPr>
              <a:t>Iskandar</a:t>
            </a:r>
            <a:r>
              <a:rPr lang="en" u="sng">
                <a:solidFill>
                  <a:schemeClr val="hlink"/>
                </a:solidFill>
                <a:hlinkClick r:id="rId4"/>
              </a:rPr>
              <a:t> et. al.,</a:t>
            </a:r>
            <a:r>
              <a:rPr lang="en" u="sng">
                <a:solidFill>
                  <a:schemeClr val="hlink"/>
                </a:solidFill>
                <a:hlinkClick r:id="rId5"/>
              </a:rPr>
              <a:t> 2020</a:t>
            </a:r>
            <a:r>
              <a:rPr lang="en"/>
              <a:t>)</a:t>
            </a:r>
            <a:endParaRPr/>
          </a:p>
          <a:p>
            <a:pPr indent="0" lvl="0" marL="0" rtl="0" algn="l">
              <a:spcBef>
                <a:spcPts val="800"/>
              </a:spcBef>
              <a:spcAft>
                <a:spcPts val="0"/>
              </a:spcAft>
              <a:buNone/>
            </a:pPr>
            <a:r>
              <a:rPr lang="en"/>
              <a:t>Ours (Extension):</a:t>
            </a:r>
            <a:endParaRPr/>
          </a:p>
          <a:p>
            <a:pPr indent="457200" lvl="0" marL="0" rtl="0" algn="l">
              <a:spcBef>
                <a:spcPts val="800"/>
              </a:spcBef>
              <a:spcAft>
                <a:spcPts val="0"/>
              </a:spcAft>
              <a:buNone/>
            </a:pPr>
            <a:r>
              <a:rPr lang="en"/>
              <a:t> Perform Fine Tuning (LP-FT) on Baseline (</a:t>
            </a:r>
            <a:r>
              <a:rPr lang="en" u="sng">
                <a:solidFill>
                  <a:schemeClr val="hlink"/>
                </a:solidFill>
                <a:hlinkClick r:id="rId6"/>
              </a:rPr>
              <a:t>Kumar et al., 2022</a:t>
            </a:r>
            <a:r>
              <a:rPr lang="en"/>
              <a:t>)</a:t>
            </a:r>
            <a:endParaRPr/>
          </a:p>
          <a:p>
            <a:pPr indent="0" lvl="0" marL="0" rtl="0" algn="l">
              <a:spcBef>
                <a:spcPts val="800"/>
              </a:spcBef>
              <a:spcAft>
                <a:spcPts val="0"/>
              </a:spcAft>
              <a:buNone/>
            </a:pPr>
            <a:r>
              <a:rPr lang="en"/>
              <a:t>	 	Explore 3 and 5 “top-layer” tuning</a:t>
            </a:r>
            <a:endParaRPr/>
          </a:p>
          <a:p>
            <a:pPr indent="-330200" lvl="0" marL="1371600" rtl="0" algn="l">
              <a:spcBef>
                <a:spcPts val="800"/>
              </a:spcBef>
              <a:spcAft>
                <a:spcPts val="0"/>
              </a:spcAft>
              <a:buSzPts val="1600"/>
              <a:buChar char="✓"/>
            </a:pPr>
            <a:r>
              <a:rPr lang="en"/>
              <a:t>Possibly Better Task Adaptation</a:t>
            </a:r>
            <a:br>
              <a:rPr lang="en"/>
            </a:br>
            <a:r>
              <a:rPr lang="en"/>
              <a:t>(</a:t>
            </a:r>
            <a:r>
              <a:rPr lang="en"/>
              <a:t>Fine-tuning refines the model layers to align with the target task)</a:t>
            </a:r>
            <a:endParaRPr/>
          </a:p>
          <a:p>
            <a:pPr indent="-330200" lvl="0" marL="1371600" rtl="0" algn="l">
              <a:spcBef>
                <a:spcPts val="1000"/>
              </a:spcBef>
              <a:spcAft>
                <a:spcPts val="0"/>
              </a:spcAft>
              <a:buSzPts val="1600"/>
              <a:buChar char="X"/>
            </a:pPr>
            <a:r>
              <a:rPr lang="en"/>
              <a:t>Higher Risk of Overfitting &amp; Increased Computational Cost</a:t>
            </a:r>
            <a:endParaRPr/>
          </a:p>
          <a:p>
            <a:pPr indent="0" lvl="0" marL="0" rtl="0" algn="l">
              <a:spcBef>
                <a:spcPts val="800"/>
              </a:spcBef>
              <a:spcAft>
                <a:spcPts val="0"/>
              </a:spcAft>
              <a:buNone/>
            </a:pPr>
            <a:r>
              <a:t/>
            </a:r>
            <a:endParaRPr/>
          </a:p>
        </p:txBody>
      </p:sp>
      <p:pic>
        <p:nvPicPr>
          <p:cNvPr id="131" name="Google Shape;131;p25"/>
          <p:cNvPicPr preferRelativeResize="0"/>
          <p:nvPr/>
        </p:nvPicPr>
        <p:blipFill>
          <a:blip r:embed="rId7">
            <a:alphaModFix/>
          </a:blip>
          <a:stretch>
            <a:fillRect/>
          </a:stretch>
        </p:blipFill>
        <p:spPr>
          <a:xfrm>
            <a:off x="2485675" y="3341424"/>
            <a:ext cx="4162801" cy="101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3072AE"/>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